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6" r:id="rId1"/>
  </p:sldMasterIdLst>
  <p:notesMasterIdLst>
    <p:notesMasterId r:id="rId23"/>
  </p:notesMasterIdLst>
  <p:sldIdLst>
    <p:sldId id="259" r:id="rId2"/>
    <p:sldId id="257" r:id="rId3"/>
    <p:sldId id="260" r:id="rId4"/>
    <p:sldId id="286" r:id="rId5"/>
    <p:sldId id="263" r:id="rId6"/>
    <p:sldId id="265" r:id="rId7"/>
    <p:sldId id="266" r:id="rId8"/>
    <p:sldId id="276" r:id="rId9"/>
    <p:sldId id="268" r:id="rId10"/>
    <p:sldId id="270" r:id="rId11"/>
    <p:sldId id="272" r:id="rId12"/>
    <p:sldId id="277" r:id="rId13"/>
    <p:sldId id="278" r:id="rId14"/>
    <p:sldId id="279" r:id="rId15"/>
    <p:sldId id="274" r:id="rId16"/>
    <p:sldId id="280" r:id="rId17"/>
    <p:sldId id="281" r:id="rId18"/>
    <p:sldId id="282" r:id="rId19"/>
    <p:sldId id="283" r:id="rId20"/>
    <p:sldId id="284" r:id="rId21"/>
    <p:sldId id="285" r:id="rId22"/>
  </p:sldIdLst>
  <p:sldSz cx="9144000" cy="6858000" type="screen4x3"/>
  <p:notesSz cx="6797675" cy="9859963"/>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ile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7" autoAdjust="0"/>
  </p:normalViewPr>
  <p:slideViewPr>
    <p:cSldViewPr>
      <p:cViewPr>
        <p:scale>
          <a:sx n="49" d="100"/>
          <a:sy n="49" d="100"/>
        </p:scale>
        <p:origin x="-1080" y="21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2945659" cy="49299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2" y="1"/>
            <a:ext cx="2945659" cy="492998"/>
          </a:xfrm>
          <a:prstGeom prst="rect">
            <a:avLst/>
          </a:prstGeom>
        </p:spPr>
        <p:txBody>
          <a:bodyPr vert="horz" lIns="91440" tIns="45720" rIns="91440" bIns="45720" rtlCol="0"/>
          <a:lstStyle>
            <a:lvl1pPr algn="r">
              <a:defRPr sz="1200"/>
            </a:lvl1pPr>
          </a:lstStyle>
          <a:p>
            <a:fld id="{ED71FD3B-A0FB-4874-B285-5710ADF60F55}" type="datetimeFigureOut">
              <a:rPr lang="it-IT" smtClean="0"/>
              <a:pPr/>
              <a:t>28/07/2016</a:t>
            </a:fld>
            <a:endParaRPr lang="it-IT"/>
          </a:p>
        </p:txBody>
      </p:sp>
      <p:sp>
        <p:nvSpPr>
          <p:cNvPr id="4" name="Segnaposto immagine diapositiva 3"/>
          <p:cNvSpPr>
            <a:spLocks noGrp="1" noRot="1" noChangeAspect="1"/>
          </p:cNvSpPr>
          <p:nvPr>
            <p:ph type="sldImg" idx="2"/>
          </p:nvPr>
        </p:nvSpPr>
        <p:spPr>
          <a:xfrm>
            <a:off x="933450" y="739775"/>
            <a:ext cx="4930775" cy="3697288"/>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683483"/>
            <a:ext cx="5438140" cy="443698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365254"/>
            <a:ext cx="2945659" cy="492998"/>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2" y="9365254"/>
            <a:ext cx="2945659" cy="492998"/>
          </a:xfrm>
          <a:prstGeom prst="rect">
            <a:avLst/>
          </a:prstGeom>
        </p:spPr>
        <p:txBody>
          <a:bodyPr vert="horz" lIns="91440" tIns="45720" rIns="91440" bIns="45720" rtlCol="0" anchor="b"/>
          <a:lstStyle>
            <a:lvl1pPr algn="r">
              <a:defRPr sz="1200"/>
            </a:lvl1pPr>
          </a:lstStyle>
          <a:p>
            <a:fld id="{F381D9DF-9ABA-4E8E-89DD-0A93775BEE5D}" type="slidenum">
              <a:rPr lang="it-IT" smtClean="0"/>
              <a:pPr/>
              <a:t>‹N›</a:t>
            </a:fld>
            <a:endParaRPr lang="it-IT"/>
          </a:p>
        </p:txBody>
      </p:sp>
    </p:spTree>
    <p:extLst>
      <p:ext uri="{BB962C8B-B14F-4D97-AF65-F5344CB8AC3E}">
        <p14:creationId xmlns:p14="http://schemas.microsoft.com/office/powerpoint/2010/main" val="1959254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Triangolo rettangol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ol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it-IT" smtClean="0"/>
              <a:t>Fare clic per modificare lo stile del titolo</a:t>
            </a:r>
            <a:endParaRPr kumimoji="0" lang="en-US"/>
          </a:p>
        </p:txBody>
      </p:sp>
      <p:sp>
        <p:nvSpPr>
          <p:cNvPr id="17" name="Sottotito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smtClean="0"/>
              <a:t>Fare clic per modificare lo stile del sottotitolo dello schema</a:t>
            </a:r>
            <a:endParaRPr kumimoji="0" lang="en-US"/>
          </a:p>
        </p:txBody>
      </p:sp>
      <p:grpSp>
        <p:nvGrpSpPr>
          <p:cNvPr id="2" name="Gruppo 1"/>
          <p:cNvGrpSpPr/>
          <p:nvPr/>
        </p:nvGrpSpPr>
        <p:grpSpPr>
          <a:xfrm>
            <a:off x="-3765" y="4953000"/>
            <a:ext cx="9147765" cy="1912088"/>
            <a:chOff x="-3765" y="4832896"/>
            <a:chExt cx="9147765" cy="2032192"/>
          </a:xfrm>
        </p:grpSpPr>
        <p:sp>
          <p:nvSpPr>
            <p:cNvPr id="7" name="Figura a mano libera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igura a mano libera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igura a mano libera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ttore 1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egnaposto data 29"/>
          <p:cNvSpPr>
            <a:spLocks noGrp="1"/>
          </p:cNvSpPr>
          <p:nvPr>
            <p:ph type="dt" sz="half" idx="10"/>
          </p:nvPr>
        </p:nvSpPr>
        <p:spPr/>
        <p:txBody>
          <a:bodyPr/>
          <a:lstStyle>
            <a:lvl1pPr>
              <a:defRPr>
                <a:solidFill>
                  <a:srgbClr val="FFFFFF"/>
                </a:solidFill>
              </a:defRPr>
            </a:lvl1pPr>
            <a:extLst/>
          </a:lstStyle>
          <a:p>
            <a:pPr>
              <a:defRPr/>
            </a:pPr>
            <a:fld id="{54D8A4A4-F2A5-4419-9917-2C08C92E1FB0}" type="datetimeFigureOut">
              <a:rPr lang="it-IT" smtClean="0"/>
              <a:pPr>
                <a:defRPr/>
              </a:pPr>
              <a:t>28/07/2016</a:t>
            </a:fld>
            <a:endParaRPr lang="it-IT"/>
          </a:p>
        </p:txBody>
      </p:sp>
      <p:sp>
        <p:nvSpPr>
          <p:cNvPr id="19" name="Segnaposto piè di pagina 18"/>
          <p:cNvSpPr>
            <a:spLocks noGrp="1"/>
          </p:cNvSpPr>
          <p:nvPr>
            <p:ph type="ftr" sz="quarter" idx="11"/>
          </p:nvPr>
        </p:nvSpPr>
        <p:spPr/>
        <p:txBody>
          <a:bodyPr/>
          <a:lstStyle>
            <a:lvl1pPr>
              <a:defRPr>
                <a:solidFill>
                  <a:schemeClr val="accent1">
                    <a:tint val="20000"/>
                  </a:schemeClr>
                </a:solidFill>
              </a:defRPr>
            </a:lvl1pPr>
            <a:extLst/>
          </a:lstStyle>
          <a:p>
            <a:pPr>
              <a:defRPr/>
            </a:pPr>
            <a:endParaRPr lang="it-IT"/>
          </a:p>
        </p:txBody>
      </p:sp>
      <p:sp>
        <p:nvSpPr>
          <p:cNvPr id="27" name="Segnaposto numero diapositiva 26"/>
          <p:cNvSpPr>
            <a:spLocks noGrp="1"/>
          </p:cNvSpPr>
          <p:nvPr>
            <p:ph type="sldNum" sz="quarter" idx="12"/>
          </p:nvPr>
        </p:nvSpPr>
        <p:spPr/>
        <p:txBody>
          <a:bodyPr/>
          <a:lstStyle>
            <a:lvl1pPr>
              <a:defRPr>
                <a:solidFill>
                  <a:srgbClr val="FFFFFF"/>
                </a:solidFill>
              </a:defRPr>
            </a:lvl1pPr>
            <a:extLst/>
          </a:lstStyle>
          <a:p>
            <a:pPr>
              <a:defRPr/>
            </a:pPr>
            <a:fld id="{9A12D043-C156-4E58-8CFE-601C0343B60C}" type="slidenum">
              <a:rPr lang="it-IT" smtClean="0"/>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1481329"/>
            <a:ext cx="8229600" cy="4386071"/>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pPr>
              <a:defRPr/>
            </a:pPr>
            <a:fld id="{2F3A4909-F501-4901-A1F0-28A4AE2E3B86}" type="datetimeFigureOut">
              <a:rPr lang="it-IT" smtClean="0"/>
              <a:pPr>
                <a:defRPr/>
              </a:pPr>
              <a:t>28/07/2016</a:t>
            </a:fld>
            <a:endParaRPr lang="it-IT"/>
          </a:p>
        </p:txBody>
      </p:sp>
      <p:sp>
        <p:nvSpPr>
          <p:cNvPr id="5" name="Segnaposto piè di pagina 4"/>
          <p:cNvSpPr>
            <a:spLocks noGrp="1"/>
          </p:cNvSpPr>
          <p:nvPr>
            <p:ph type="ftr" sz="quarter" idx="11"/>
          </p:nvPr>
        </p:nvSpPr>
        <p:spPr/>
        <p:txBody>
          <a:bodyPr/>
          <a:lstStyle>
            <a:extLst/>
          </a:lstStyle>
          <a:p>
            <a:pPr>
              <a:defRPr/>
            </a:pPr>
            <a:endParaRPr lang="it-IT"/>
          </a:p>
        </p:txBody>
      </p:sp>
      <p:sp>
        <p:nvSpPr>
          <p:cNvPr id="6" name="Segnaposto numero diapositiva 5"/>
          <p:cNvSpPr>
            <a:spLocks noGrp="1"/>
          </p:cNvSpPr>
          <p:nvPr>
            <p:ph type="sldNum" sz="quarter" idx="12"/>
          </p:nvPr>
        </p:nvSpPr>
        <p:spPr/>
        <p:txBody>
          <a:bodyPr/>
          <a:lstStyle>
            <a:extLst/>
          </a:lstStyle>
          <a:p>
            <a:pPr>
              <a:defRPr/>
            </a:pPr>
            <a:fld id="{15E12D2A-E3B9-45D9-B9D9-42B8D846728E}" type="slidenum">
              <a:rPr lang="it-IT" smtClean="0"/>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44013" y="274640"/>
            <a:ext cx="1777470" cy="5592761"/>
          </a:xfrm>
        </p:spPr>
        <p:txBody>
          <a:bodyPr vert="eaVert"/>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41"/>
            <a:ext cx="6324600" cy="5592760"/>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pPr>
              <a:defRPr/>
            </a:pPr>
            <a:fld id="{BA281B98-9643-4D45-8509-661D7472833F}" type="datetimeFigureOut">
              <a:rPr lang="it-IT" smtClean="0"/>
              <a:pPr>
                <a:defRPr/>
              </a:pPr>
              <a:t>28/07/2016</a:t>
            </a:fld>
            <a:endParaRPr lang="it-IT"/>
          </a:p>
        </p:txBody>
      </p:sp>
      <p:sp>
        <p:nvSpPr>
          <p:cNvPr id="5" name="Segnaposto piè di pagina 4"/>
          <p:cNvSpPr>
            <a:spLocks noGrp="1"/>
          </p:cNvSpPr>
          <p:nvPr>
            <p:ph type="ftr" sz="quarter" idx="11"/>
          </p:nvPr>
        </p:nvSpPr>
        <p:spPr/>
        <p:txBody>
          <a:bodyPr/>
          <a:lstStyle>
            <a:extLst/>
          </a:lstStyle>
          <a:p>
            <a:pPr>
              <a:defRPr/>
            </a:pPr>
            <a:endParaRPr lang="it-IT"/>
          </a:p>
        </p:txBody>
      </p:sp>
      <p:sp>
        <p:nvSpPr>
          <p:cNvPr id="6" name="Segnaposto numero diapositiva 5"/>
          <p:cNvSpPr>
            <a:spLocks noGrp="1"/>
          </p:cNvSpPr>
          <p:nvPr>
            <p:ph type="sldNum" sz="quarter" idx="12"/>
          </p:nvPr>
        </p:nvSpPr>
        <p:spPr/>
        <p:txBody>
          <a:bodyPr/>
          <a:lstStyle>
            <a:extLst/>
          </a:lstStyle>
          <a:p>
            <a:pPr>
              <a:defRPr/>
            </a:pPr>
            <a:fld id="{E13D0118-9755-43D6-BDDB-FC62CC17837E}" type="slidenum">
              <a:rPr lang="it-IT" smtClean="0"/>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pPr>
              <a:defRPr/>
            </a:pPr>
            <a:fld id="{BEAAE631-062A-4D58-997F-A2C9CFA9BB0D}" type="datetimeFigureOut">
              <a:rPr lang="it-IT" smtClean="0"/>
              <a:pPr>
                <a:defRPr/>
              </a:pPr>
              <a:t>28/07/2016</a:t>
            </a:fld>
            <a:endParaRPr lang="it-IT"/>
          </a:p>
        </p:txBody>
      </p:sp>
      <p:sp>
        <p:nvSpPr>
          <p:cNvPr id="5" name="Segnaposto piè di pagina 4"/>
          <p:cNvSpPr>
            <a:spLocks noGrp="1"/>
          </p:cNvSpPr>
          <p:nvPr>
            <p:ph type="ftr" sz="quarter" idx="11"/>
          </p:nvPr>
        </p:nvSpPr>
        <p:spPr/>
        <p:txBody>
          <a:bodyPr/>
          <a:lstStyle>
            <a:extLst/>
          </a:lstStyle>
          <a:p>
            <a:pPr>
              <a:defRPr/>
            </a:pPr>
            <a:endParaRPr lang="it-IT"/>
          </a:p>
        </p:txBody>
      </p:sp>
      <p:sp>
        <p:nvSpPr>
          <p:cNvPr id="6" name="Segnaposto numero diapositiva 5"/>
          <p:cNvSpPr>
            <a:spLocks noGrp="1"/>
          </p:cNvSpPr>
          <p:nvPr>
            <p:ph type="sldNum" sz="quarter" idx="12"/>
          </p:nvPr>
        </p:nvSpPr>
        <p:spPr/>
        <p:txBody>
          <a:bodyPr/>
          <a:lstStyle>
            <a:extLst/>
          </a:lstStyle>
          <a:p>
            <a:pPr>
              <a:defRPr/>
            </a:pPr>
            <a:fld id="{7AA61AFC-5727-447F-AC69-C4072962D960}" type="slidenum">
              <a:rPr lang="it-IT" smtClean="0"/>
              <a:pPr>
                <a:defRPr/>
              </a:pPr>
              <a:t>‹N›</a:t>
            </a:fld>
            <a:endParaRPr lang="it-IT"/>
          </a:p>
        </p:txBody>
      </p:sp>
      <p:sp>
        <p:nvSpPr>
          <p:cNvPr id="7" name="Titolo 6"/>
          <p:cNvSpPr>
            <a:spLocks noGrp="1"/>
          </p:cNvSpPr>
          <p:nvPr>
            <p:ph type="title"/>
          </p:nvPr>
        </p:nvSpPr>
        <p:spPr/>
        <p:txBody>
          <a:bodyPr rtlCol="0"/>
          <a:lstStyle>
            <a:extLst/>
          </a:lstStyle>
          <a:p>
            <a:r>
              <a:rPr kumimoji="0" lang="it-IT" smtClean="0"/>
              <a:t>Fare clic per modificare lo stile del titolo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extLst/>
          </a:lstStyle>
          <a:p>
            <a:pPr>
              <a:defRPr/>
            </a:pPr>
            <a:fld id="{1D5D3F11-17EB-4141-9D14-E8B03894AAEF}" type="datetimeFigureOut">
              <a:rPr lang="it-IT" smtClean="0"/>
              <a:pPr>
                <a:defRPr/>
              </a:pPr>
              <a:t>28/07/2016</a:t>
            </a:fld>
            <a:endParaRPr lang="it-IT"/>
          </a:p>
        </p:txBody>
      </p:sp>
      <p:sp>
        <p:nvSpPr>
          <p:cNvPr id="5" name="Segnaposto piè di pagina 4"/>
          <p:cNvSpPr>
            <a:spLocks noGrp="1"/>
          </p:cNvSpPr>
          <p:nvPr>
            <p:ph type="ftr" sz="quarter" idx="11"/>
          </p:nvPr>
        </p:nvSpPr>
        <p:spPr/>
        <p:txBody>
          <a:bodyPr/>
          <a:lstStyle>
            <a:extLst/>
          </a:lstStyle>
          <a:p>
            <a:pPr>
              <a:defRPr/>
            </a:pPr>
            <a:endParaRPr lang="it-IT"/>
          </a:p>
        </p:txBody>
      </p:sp>
      <p:sp>
        <p:nvSpPr>
          <p:cNvPr id="6" name="Segnaposto numero diapositiva 5"/>
          <p:cNvSpPr>
            <a:spLocks noGrp="1"/>
          </p:cNvSpPr>
          <p:nvPr>
            <p:ph type="sldNum" sz="quarter" idx="12"/>
          </p:nvPr>
        </p:nvSpPr>
        <p:spPr/>
        <p:txBody>
          <a:bodyPr/>
          <a:lstStyle>
            <a:extLst/>
          </a:lstStyle>
          <a:p>
            <a:pPr>
              <a:defRPr/>
            </a:pPr>
            <a:fld id="{6CC8BCE1-6D89-4266-BC14-6B8ECE3A0407}" type="slidenum">
              <a:rPr lang="it-IT" smtClean="0"/>
              <a:pPr>
                <a:defRPr/>
              </a:pPr>
              <a:t>‹N›</a:t>
            </a:fld>
            <a:endParaRPr lang="it-IT"/>
          </a:p>
        </p:txBody>
      </p:sp>
      <p:sp>
        <p:nvSpPr>
          <p:cNvPr id="7" name="Gallone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Gallone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2">
        <a:schemeClr val="bg1"/>
      </p:bgRef>
    </p:bg>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pPr>
              <a:defRPr/>
            </a:pPr>
            <a:fld id="{3B47729A-4D3F-4EF1-A774-6D64473F6127}" type="datetimeFigureOut">
              <a:rPr lang="it-IT" smtClean="0"/>
              <a:pPr>
                <a:defRPr/>
              </a:pPr>
              <a:t>28/07/2016</a:t>
            </a:fld>
            <a:endParaRPr lang="it-IT"/>
          </a:p>
        </p:txBody>
      </p:sp>
      <p:sp>
        <p:nvSpPr>
          <p:cNvPr id="6" name="Segnaposto piè di pagina 5"/>
          <p:cNvSpPr>
            <a:spLocks noGrp="1"/>
          </p:cNvSpPr>
          <p:nvPr>
            <p:ph type="ftr" sz="quarter" idx="11"/>
          </p:nvPr>
        </p:nvSpPr>
        <p:spPr/>
        <p:txBody>
          <a:bodyPr/>
          <a:lstStyle>
            <a:extLst/>
          </a:lstStyle>
          <a:p>
            <a:pPr>
              <a:defRPr/>
            </a:pPr>
            <a:endParaRPr lang="it-IT"/>
          </a:p>
        </p:txBody>
      </p:sp>
      <p:sp>
        <p:nvSpPr>
          <p:cNvPr id="7" name="Segnaposto numero diapositiva 6"/>
          <p:cNvSpPr>
            <a:spLocks noGrp="1"/>
          </p:cNvSpPr>
          <p:nvPr>
            <p:ph type="sldNum" sz="quarter" idx="12"/>
          </p:nvPr>
        </p:nvSpPr>
        <p:spPr/>
        <p:txBody>
          <a:bodyPr/>
          <a:lstStyle>
            <a:extLst/>
          </a:lstStyle>
          <a:p>
            <a:pPr>
              <a:defRPr/>
            </a:pPr>
            <a:fld id="{F9093655-A905-4516-B346-EA6164275E60}" type="slidenum">
              <a:rPr lang="it-IT" smtClean="0"/>
              <a:pPr>
                <a:defRPr/>
              </a:pPr>
              <a:t>‹N›</a:t>
            </a:fld>
            <a:endParaRPr lang="it-IT"/>
          </a:p>
        </p:txBody>
      </p:sp>
      <p:sp>
        <p:nvSpPr>
          <p:cNvPr id="8" name="Titolo 7"/>
          <p:cNvSpPr>
            <a:spLocks noGrp="1"/>
          </p:cNvSpPr>
          <p:nvPr>
            <p:ph type="title"/>
          </p:nvPr>
        </p:nvSpPr>
        <p:spPr/>
        <p:txBody>
          <a:bodyPr rtlCol="0"/>
          <a:lstStyle>
            <a:extLst/>
          </a:lstStyle>
          <a:p>
            <a:r>
              <a:rPr kumimoji="0" lang="it-IT" smtClean="0"/>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3">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8229600" cy="1143000"/>
          </a:xfrm>
        </p:spPr>
        <p:txBody>
          <a:bodyPr anchor="ctr"/>
          <a:lstStyle>
            <a:lvl1pPr>
              <a:defRPr/>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extLst/>
          </a:lstStyle>
          <a:p>
            <a:pPr>
              <a:defRPr/>
            </a:pPr>
            <a:fld id="{9C3926FE-BA9D-45BC-8D00-A8262EB63330}" type="datetimeFigureOut">
              <a:rPr lang="it-IT" smtClean="0"/>
              <a:pPr>
                <a:defRPr/>
              </a:pPr>
              <a:t>28/07/2016</a:t>
            </a:fld>
            <a:endParaRPr lang="it-IT"/>
          </a:p>
        </p:txBody>
      </p:sp>
      <p:sp>
        <p:nvSpPr>
          <p:cNvPr id="8" name="Segnaposto piè di pagina 7"/>
          <p:cNvSpPr>
            <a:spLocks noGrp="1"/>
          </p:cNvSpPr>
          <p:nvPr>
            <p:ph type="ftr" sz="quarter" idx="11"/>
          </p:nvPr>
        </p:nvSpPr>
        <p:spPr/>
        <p:txBody>
          <a:bodyPr/>
          <a:lstStyle>
            <a:extLst/>
          </a:lstStyle>
          <a:p>
            <a:pPr>
              <a:defRPr/>
            </a:pPr>
            <a:endParaRPr lang="it-IT"/>
          </a:p>
        </p:txBody>
      </p:sp>
      <p:sp>
        <p:nvSpPr>
          <p:cNvPr id="9" name="Segnaposto numero diapositiva 8"/>
          <p:cNvSpPr>
            <a:spLocks noGrp="1"/>
          </p:cNvSpPr>
          <p:nvPr>
            <p:ph type="sldNum" sz="quarter" idx="12"/>
          </p:nvPr>
        </p:nvSpPr>
        <p:spPr/>
        <p:txBody>
          <a:bodyPr/>
          <a:lstStyle>
            <a:extLst/>
          </a:lstStyle>
          <a:p>
            <a:pPr>
              <a:defRPr/>
            </a:pPr>
            <a:fld id="{53D4A5FD-A6D0-4CA2-A684-5C1D6CDA7043}" type="slidenum">
              <a:rPr lang="it-IT" smtClean="0"/>
              <a:pPr>
                <a:defRPr/>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bg>
      <p:bgRef idx="1002">
        <a:schemeClr val="bg1"/>
      </p:bgRef>
    </p:bg>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extLst/>
          </a:lstStyle>
          <a:p>
            <a:pPr>
              <a:defRPr/>
            </a:pPr>
            <a:fld id="{7EFEC1D9-AB64-4726-81D4-02FE29ABF034}" type="datetimeFigureOut">
              <a:rPr lang="it-IT" smtClean="0"/>
              <a:pPr>
                <a:defRPr/>
              </a:pPr>
              <a:t>28/07/2016</a:t>
            </a:fld>
            <a:endParaRPr lang="it-IT"/>
          </a:p>
        </p:txBody>
      </p:sp>
      <p:sp>
        <p:nvSpPr>
          <p:cNvPr id="4" name="Segnaposto piè di pagina 3"/>
          <p:cNvSpPr>
            <a:spLocks noGrp="1"/>
          </p:cNvSpPr>
          <p:nvPr>
            <p:ph type="ftr" sz="quarter" idx="11"/>
          </p:nvPr>
        </p:nvSpPr>
        <p:spPr/>
        <p:txBody>
          <a:bodyPr/>
          <a:lstStyle>
            <a:extLst/>
          </a:lstStyle>
          <a:p>
            <a:pPr>
              <a:defRPr/>
            </a:pPr>
            <a:endParaRPr lang="it-IT"/>
          </a:p>
        </p:txBody>
      </p:sp>
      <p:sp>
        <p:nvSpPr>
          <p:cNvPr id="5" name="Segnaposto numero diapositiva 4"/>
          <p:cNvSpPr>
            <a:spLocks noGrp="1"/>
          </p:cNvSpPr>
          <p:nvPr>
            <p:ph type="sldNum" sz="quarter" idx="12"/>
          </p:nvPr>
        </p:nvSpPr>
        <p:spPr/>
        <p:txBody>
          <a:bodyPr/>
          <a:lstStyle>
            <a:extLst/>
          </a:lstStyle>
          <a:p>
            <a:pPr>
              <a:defRPr/>
            </a:pPr>
            <a:fld id="{785BA6C5-3192-4C79-821E-2C5E8A886A00}" type="slidenum">
              <a:rPr lang="it-IT" smtClean="0"/>
              <a:pPr>
                <a:defRPr/>
              </a:pPr>
              <a:t>‹N›</a:t>
            </a:fld>
            <a:endParaRPr lang="it-IT"/>
          </a:p>
        </p:txBody>
      </p:sp>
      <p:sp>
        <p:nvSpPr>
          <p:cNvPr id="6" name="Titolo 5"/>
          <p:cNvSpPr>
            <a:spLocks noGrp="1"/>
          </p:cNvSpPr>
          <p:nvPr>
            <p:ph type="title"/>
          </p:nvPr>
        </p:nvSpPr>
        <p:spPr/>
        <p:txBody>
          <a:bodyPr rtlCol="0"/>
          <a:lstStyle>
            <a:extLst/>
          </a:lstStyle>
          <a:p>
            <a:r>
              <a:rPr kumimoji="0" lang="it-IT" smtClean="0"/>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extLst/>
          </a:lstStyle>
          <a:p>
            <a:pPr>
              <a:defRPr/>
            </a:pPr>
            <a:fld id="{30CE7F5A-0106-4B8D-9624-52F1640D2852}" type="datetimeFigureOut">
              <a:rPr lang="it-IT" smtClean="0"/>
              <a:pPr>
                <a:defRPr/>
              </a:pPr>
              <a:t>28/07/2016</a:t>
            </a:fld>
            <a:endParaRPr lang="it-IT"/>
          </a:p>
        </p:txBody>
      </p:sp>
      <p:sp>
        <p:nvSpPr>
          <p:cNvPr id="3" name="Segnaposto piè di pagina 2"/>
          <p:cNvSpPr>
            <a:spLocks noGrp="1"/>
          </p:cNvSpPr>
          <p:nvPr>
            <p:ph type="ftr" sz="quarter" idx="11"/>
          </p:nvPr>
        </p:nvSpPr>
        <p:spPr/>
        <p:txBody>
          <a:bodyPr/>
          <a:lstStyle>
            <a:extLst/>
          </a:lstStyle>
          <a:p>
            <a:pPr>
              <a:defRPr/>
            </a:pPr>
            <a:endParaRPr lang="it-IT"/>
          </a:p>
        </p:txBody>
      </p:sp>
      <p:sp>
        <p:nvSpPr>
          <p:cNvPr id="4" name="Segnaposto numero diapositiva 3"/>
          <p:cNvSpPr>
            <a:spLocks noGrp="1"/>
          </p:cNvSpPr>
          <p:nvPr>
            <p:ph type="sldNum" sz="quarter" idx="12"/>
          </p:nvPr>
        </p:nvSpPr>
        <p:spPr/>
        <p:txBody>
          <a:bodyPr/>
          <a:lstStyle>
            <a:extLst/>
          </a:lstStyle>
          <a:p>
            <a:pPr>
              <a:defRPr/>
            </a:pPr>
            <a:fld id="{3A47A71F-325D-4878-824F-6F0678440F27}" type="slidenum">
              <a:rPr lang="it-IT" smtClean="0"/>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3">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a:xfrm>
            <a:off x="6727032" y="6407944"/>
            <a:ext cx="1920240" cy="365760"/>
          </a:xfrm>
        </p:spPr>
        <p:txBody>
          <a:bodyPr/>
          <a:lstStyle>
            <a:extLst/>
          </a:lstStyle>
          <a:p>
            <a:pPr>
              <a:defRPr/>
            </a:pPr>
            <a:fld id="{147C769A-D302-4AA7-B9E5-36C78A5BA398}" type="datetimeFigureOut">
              <a:rPr lang="it-IT" smtClean="0"/>
              <a:pPr>
                <a:defRPr/>
              </a:pPr>
              <a:t>28/07/2016</a:t>
            </a:fld>
            <a:endParaRPr lang="it-IT"/>
          </a:p>
        </p:txBody>
      </p:sp>
      <p:sp>
        <p:nvSpPr>
          <p:cNvPr id="6" name="Segnaposto piè di pagina 5"/>
          <p:cNvSpPr>
            <a:spLocks noGrp="1"/>
          </p:cNvSpPr>
          <p:nvPr>
            <p:ph type="ftr" sz="quarter" idx="11"/>
          </p:nvPr>
        </p:nvSpPr>
        <p:spPr/>
        <p:txBody>
          <a:bodyPr/>
          <a:lstStyle>
            <a:extLst/>
          </a:lstStyle>
          <a:p>
            <a:pPr>
              <a:defRPr/>
            </a:pPr>
            <a:endParaRPr lang="it-IT"/>
          </a:p>
        </p:txBody>
      </p:sp>
      <p:sp>
        <p:nvSpPr>
          <p:cNvPr id="7" name="Segnaposto numero diapositiva 6"/>
          <p:cNvSpPr>
            <a:spLocks noGrp="1"/>
          </p:cNvSpPr>
          <p:nvPr>
            <p:ph type="sldNum" sz="quarter" idx="12"/>
          </p:nvPr>
        </p:nvSpPr>
        <p:spPr/>
        <p:txBody>
          <a:bodyPr/>
          <a:lstStyle>
            <a:extLst/>
          </a:lstStyle>
          <a:p>
            <a:pPr>
              <a:defRPr/>
            </a:pPr>
            <a:fld id="{D105EC2F-749A-468B-9C5D-A77458F18C72}" type="slidenum">
              <a:rPr lang="it-IT" smtClean="0"/>
              <a:pPr>
                <a:defRPr/>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Ref idx="1002">
        <a:schemeClr val="bg1"/>
      </p:bgRef>
    </p:bg>
    <p:spTree>
      <p:nvGrpSpPr>
        <p:cNvPr id="1" name=""/>
        <p:cNvGrpSpPr/>
        <p:nvPr/>
      </p:nvGrpSpPr>
      <p:grpSpPr>
        <a:xfrm>
          <a:off x="0" y="0"/>
          <a:ext cx="0" cy="0"/>
          <a:chOff x="0" y="0"/>
          <a:chExt cx="0" cy="0"/>
        </a:xfrm>
      </p:grpSpPr>
      <p:sp>
        <p:nvSpPr>
          <p:cNvPr id="4" name="Segnaposto testo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it-IT" smtClean="0"/>
              <a:t>Fare clic per modificare stili del testo dello schema</a:t>
            </a:r>
          </a:p>
        </p:txBody>
      </p:sp>
      <p:sp>
        <p:nvSpPr>
          <p:cNvPr id="3" name="Segnaposto immagin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it-IT" smtClean="0"/>
              <a:t>Fare clic sull'icona per inserire un'immagine</a:t>
            </a:r>
            <a:endParaRPr kumimoji="0" lang="en-US" dirty="0"/>
          </a:p>
        </p:txBody>
      </p:sp>
      <p:sp>
        <p:nvSpPr>
          <p:cNvPr id="5" name="Segnaposto data 4"/>
          <p:cNvSpPr>
            <a:spLocks noGrp="1"/>
          </p:cNvSpPr>
          <p:nvPr>
            <p:ph type="dt" sz="half" idx="10"/>
          </p:nvPr>
        </p:nvSpPr>
        <p:spPr/>
        <p:txBody>
          <a:bodyPr/>
          <a:lstStyle>
            <a:lvl1pPr>
              <a:defRPr>
                <a:solidFill>
                  <a:schemeClr val="tx1"/>
                </a:solidFill>
              </a:defRPr>
            </a:lvl1pPr>
            <a:extLst/>
          </a:lstStyle>
          <a:p>
            <a:pPr>
              <a:defRPr/>
            </a:pPr>
            <a:fld id="{EA7E23B0-FFCD-44E6-B7FD-749050CB618E}" type="datetimeFigureOut">
              <a:rPr lang="it-IT" smtClean="0"/>
              <a:pPr>
                <a:defRPr/>
              </a:pPr>
              <a:t>28/07/2016</a:t>
            </a:fld>
            <a:endParaRPr lang="it-IT"/>
          </a:p>
        </p:txBody>
      </p:sp>
      <p:sp>
        <p:nvSpPr>
          <p:cNvPr id="6" name="Segnaposto piè di pagina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it-IT"/>
          </a:p>
        </p:txBody>
      </p:sp>
      <p:sp>
        <p:nvSpPr>
          <p:cNvPr id="7" name="Segnaposto numero diapositiva 6"/>
          <p:cNvSpPr>
            <a:spLocks noGrp="1"/>
          </p:cNvSpPr>
          <p:nvPr>
            <p:ph type="sldNum" sz="quarter" idx="12"/>
          </p:nvPr>
        </p:nvSpPr>
        <p:spPr/>
        <p:txBody>
          <a:bodyPr/>
          <a:lstStyle>
            <a:lvl1pPr>
              <a:defRPr>
                <a:solidFill>
                  <a:schemeClr val="tx1"/>
                </a:solidFill>
              </a:defRPr>
            </a:lvl1pPr>
            <a:extLst/>
          </a:lstStyle>
          <a:p>
            <a:pPr>
              <a:defRPr/>
            </a:pPr>
            <a:fld id="{7B9ABF9A-26D9-4B88-B689-D6FE9580CC13}" type="slidenum">
              <a:rPr lang="it-IT" smtClean="0"/>
              <a:pPr>
                <a:defRPr/>
              </a:pPr>
              <a:t>‹N›</a:t>
            </a:fld>
            <a:endParaRPr lang="it-IT"/>
          </a:p>
        </p:txBody>
      </p:sp>
      <p:sp>
        <p:nvSpPr>
          <p:cNvPr id="2" name="Tito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it-IT" smtClean="0"/>
              <a:t>Fare clic per modificare lo stile del titolo</a:t>
            </a:r>
            <a:endParaRPr kumimoji="0" lang="en-US"/>
          </a:p>
        </p:txBody>
      </p:sp>
      <p:sp>
        <p:nvSpPr>
          <p:cNvPr id="8" name="Figura a mano libera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igura a mano libera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olo rettangolo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ttore 1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Gallone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Gallone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igura a mano libera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igura a mano libera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olo rettangolo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ttore 1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egnaposto tito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it-IT" smtClean="0"/>
              <a:t>Fare clic per modificare lo stile del titolo</a:t>
            </a:r>
            <a:endParaRPr kumimoji="0" lang="en-US"/>
          </a:p>
        </p:txBody>
      </p:sp>
      <p:sp>
        <p:nvSpPr>
          <p:cNvPr id="30" name="Segnaposto testo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Segnaposto dat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fld id="{EF218E0A-A2EE-4F79-B266-6E350CF78834}" type="datetimeFigureOut">
              <a:rPr lang="it-IT" smtClean="0"/>
              <a:pPr>
                <a:defRPr/>
              </a:pPr>
              <a:t>28/07/2016</a:t>
            </a:fld>
            <a:endParaRPr lang="it-IT"/>
          </a:p>
        </p:txBody>
      </p:sp>
      <p:sp>
        <p:nvSpPr>
          <p:cNvPr id="22" name="Segnaposto piè di pagina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it-IT"/>
          </a:p>
        </p:txBody>
      </p:sp>
      <p:sp>
        <p:nvSpPr>
          <p:cNvPr id="18" name="Segnaposto numero diapositiva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5F0FC991-C2A1-41E3-B22F-69ACD60E489E}" type="slidenum">
              <a:rPr lang="it-IT" smtClean="0"/>
              <a:pPr>
                <a:defRPr/>
              </a:pPr>
              <a:t>‹N›</a:t>
            </a:fld>
            <a:endParaRPr lang="it-IT"/>
          </a:p>
        </p:txBody>
      </p:sp>
    </p:spTree>
  </p:cSld>
  <p:clrMap bg1="lt1" tx1="dk1" bg2="lt2" tx2="dk2" accent1="accent1" accent2="accent2" accent3="accent3" accent4="accent4" accent5="accent5" accent6="accent6" hlink="hlink" folHlink="folHlink"/>
  <p:sldLayoutIdLst>
    <p:sldLayoutId id="2147484087" r:id="rId1"/>
    <p:sldLayoutId id="2147484088" r:id="rId2"/>
    <p:sldLayoutId id="2147484089" r:id="rId3"/>
    <p:sldLayoutId id="2147484090" r:id="rId4"/>
    <p:sldLayoutId id="2147484091" r:id="rId5"/>
    <p:sldLayoutId id="2147484092" r:id="rId6"/>
    <p:sldLayoutId id="2147484093" r:id="rId7"/>
    <p:sldLayoutId id="2147484094" r:id="rId8"/>
    <p:sldLayoutId id="2147484095" r:id="rId9"/>
    <p:sldLayoutId id="2147484096" r:id="rId10"/>
    <p:sldLayoutId id="214748409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3" name="Segnaposto contenuto 3" descr="testata_web_uilscuola ritagliata.jpg"/>
          <p:cNvPicPr>
            <a:picLocks noGrp="1" noChangeAspect="1"/>
          </p:cNvPicPr>
          <p:nvPr>
            <p:ph idx="1"/>
          </p:nvPr>
        </p:nvPicPr>
        <p:blipFill>
          <a:blip r:embed="rId2" cstate="print"/>
          <a:srcRect/>
          <a:stretch>
            <a:fillRect/>
          </a:stretch>
        </p:blipFill>
        <p:spPr>
          <a:xfrm>
            <a:off x="2483768" y="980728"/>
            <a:ext cx="4051300" cy="1663700"/>
          </a:xfrm>
        </p:spPr>
      </p:pic>
      <p:sp>
        <p:nvSpPr>
          <p:cNvPr id="3" name="Titolo 2"/>
          <p:cNvSpPr>
            <a:spLocks noGrp="1"/>
          </p:cNvSpPr>
          <p:nvPr>
            <p:ph type="title"/>
          </p:nvPr>
        </p:nvSpPr>
        <p:spPr>
          <a:xfrm>
            <a:off x="467544" y="2852936"/>
            <a:ext cx="8280920" cy="3096344"/>
          </a:xfrm>
        </p:spPr>
        <p:txBody>
          <a:bodyPr>
            <a:normAutofit fontScale="90000"/>
          </a:bodyPr>
          <a:lstStyle/>
          <a:p>
            <a:pPr algn="ctr" fontAlgn="auto">
              <a:lnSpc>
                <a:spcPct val="200000"/>
              </a:lnSpc>
              <a:spcAft>
                <a:spcPts val="0"/>
              </a:spcAft>
              <a:defRPr/>
            </a:pPr>
            <a:r>
              <a:rPr lang="it-IT" sz="3600" dirty="0" smtClean="0">
                <a:latin typeface="Engravers MT" pitchFamily="18" charset="0"/>
              </a:rPr>
              <a:t>ASSEGNAZIONI</a:t>
            </a:r>
            <a:br>
              <a:rPr lang="it-IT" sz="3600" dirty="0" smtClean="0">
                <a:latin typeface="Engravers MT" pitchFamily="18" charset="0"/>
              </a:rPr>
            </a:br>
            <a:r>
              <a:rPr lang="it-IT" sz="3600" dirty="0" smtClean="0">
                <a:latin typeface="Engravers MT" pitchFamily="18" charset="0"/>
              </a:rPr>
              <a:t>UTILIZZAZIONI</a:t>
            </a:r>
            <a:r>
              <a:rPr lang="it-IT" sz="4000" dirty="0" smtClean="0">
                <a:latin typeface="Engravers MT" pitchFamily="18" charset="0"/>
              </a:rPr>
              <a:t/>
            </a:r>
            <a:br>
              <a:rPr lang="it-IT" sz="4000" dirty="0" smtClean="0">
                <a:latin typeface="Engravers MT" pitchFamily="18" charset="0"/>
              </a:rPr>
            </a:br>
            <a:r>
              <a:rPr lang="it-IT" sz="4000" dirty="0" smtClean="0">
                <a:latin typeface="Engravers MT" pitchFamily="18" charset="0"/>
              </a:rPr>
              <a:t> 2016-2017</a:t>
            </a:r>
            <a:endParaRPr lang="it-IT" dirty="0">
              <a:latin typeface="Engravers MT"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1"/>
          <p:cNvSpPr>
            <a:spLocks noGrp="1"/>
          </p:cNvSpPr>
          <p:nvPr>
            <p:ph idx="1"/>
          </p:nvPr>
        </p:nvSpPr>
        <p:spPr>
          <a:xfrm>
            <a:off x="457200" y="2204864"/>
            <a:ext cx="8229600" cy="3802427"/>
          </a:xfrm>
        </p:spPr>
        <p:txBody>
          <a:bodyPr>
            <a:normAutofit fontScale="92500"/>
          </a:bodyPr>
          <a:lstStyle/>
          <a:p>
            <a:pPr>
              <a:buClr>
                <a:srgbClr val="0070C0"/>
              </a:buClr>
            </a:pPr>
            <a:r>
              <a:rPr lang="it-IT" sz="3000" b="1" dirty="0" smtClean="0">
                <a:latin typeface="Times New Roman" pitchFamily="18" charset="0"/>
                <a:cs typeface="Times New Roman" pitchFamily="18" charset="0"/>
              </a:rPr>
              <a:t>L’assegnazione provvisoria</a:t>
            </a:r>
            <a:endParaRPr lang="it-IT" sz="3000" dirty="0" smtClean="0"/>
          </a:p>
          <a:p>
            <a:pPr>
              <a:buNone/>
            </a:pPr>
            <a:endParaRPr lang="it-IT" sz="1700" dirty="0" smtClean="0">
              <a:latin typeface="Times New Roman" pitchFamily="18" charset="0"/>
              <a:cs typeface="Times New Roman" pitchFamily="18" charset="0"/>
            </a:endParaRPr>
          </a:p>
          <a:p>
            <a:pPr lvl="1">
              <a:buFont typeface="Wingdings" pitchFamily="2" charset="2"/>
              <a:buChar char="§"/>
            </a:pPr>
            <a:r>
              <a:rPr lang="it-IT" sz="2400" dirty="0" smtClean="0">
                <a:latin typeface="Times New Roman" pitchFamily="18" charset="0"/>
                <a:cs typeface="Times New Roman" pitchFamily="18" charset="0"/>
              </a:rPr>
              <a:t>Può essere richiesta dal personale assunto a tempo indeterminato l’1/9/2015 anche se non ha concluso l’anno di prova o lo ha concluso con parere sfavorevole (l’assegnazione non è infatti vincolata al superamento dell’anno di prova).</a:t>
            </a:r>
          </a:p>
          <a:p>
            <a:pPr lvl="1">
              <a:buFont typeface="Wingdings" pitchFamily="2" charset="2"/>
              <a:buChar char="§"/>
            </a:pPr>
            <a:endParaRPr lang="it-IT" sz="1000" dirty="0" smtClean="0">
              <a:latin typeface="Times New Roman" pitchFamily="18" charset="0"/>
              <a:cs typeface="Times New Roman" pitchFamily="18" charset="0"/>
            </a:endParaRPr>
          </a:p>
          <a:p>
            <a:pPr lvl="1">
              <a:buFont typeface="Wingdings" pitchFamily="2" charset="2"/>
              <a:buChar char="§"/>
            </a:pPr>
            <a:r>
              <a:rPr lang="it-IT" sz="2400" dirty="0" smtClean="0">
                <a:latin typeface="Times New Roman" pitchFamily="18" charset="0"/>
                <a:cs typeface="Times New Roman" pitchFamily="18" charset="0"/>
              </a:rPr>
              <a:t>Può essere richiesta anche dai docenti assunti con retrodatazione giuridica al 1/9/2015 ed economica all’1/7/2016 (o al termine degli esami di II grado) o al 1/9/2016, in quanto già destinatari di un contratto a tempo indeterminato.</a:t>
            </a:r>
          </a:p>
          <a:p>
            <a:pPr>
              <a:buFont typeface="Wingdings" panose="05000000000000000000" pitchFamily="2" charset="2"/>
              <a:buChar char="ü"/>
            </a:pPr>
            <a:endParaRPr lang="it-IT" sz="1900" dirty="0" smtClean="0">
              <a:latin typeface="Palatino Linotype" panose="02040502050505030304" pitchFamily="18" charset="0"/>
            </a:endParaRPr>
          </a:p>
          <a:p>
            <a:pPr>
              <a:buFont typeface="Wingdings" panose="05000000000000000000" pitchFamily="2" charset="2"/>
              <a:buChar char="ü"/>
            </a:pPr>
            <a:endParaRPr lang="it-IT" sz="2400" b="1" dirty="0" smtClean="0">
              <a:latin typeface="Palatino Linotype" panose="02040502050505030304" pitchFamily="18" charset="0"/>
            </a:endParaRPr>
          </a:p>
        </p:txBody>
      </p:sp>
      <p:sp>
        <p:nvSpPr>
          <p:cNvPr id="3" name="Titolo 2"/>
          <p:cNvSpPr>
            <a:spLocks noGrp="1"/>
          </p:cNvSpPr>
          <p:nvPr>
            <p:ph type="title"/>
          </p:nvPr>
        </p:nvSpPr>
        <p:spPr>
          <a:xfrm>
            <a:off x="457200" y="620688"/>
            <a:ext cx="8229600" cy="1368152"/>
          </a:xfrm>
        </p:spPr>
        <p:txBody>
          <a:bodyPr>
            <a:noAutofit/>
          </a:bodyPr>
          <a:lstStyle/>
          <a:p>
            <a:pPr algn="ctr" fontAlgn="auto">
              <a:spcAft>
                <a:spcPts val="0"/>
              </a:spcAft>
              <a:defRPr/>
            </a:pPr>
            <a:r>
              <a:rPr lang="it-IT" sz="2400" dirty="0" smtClean="0">
                <a:latin typeface="Engravers MT" pitchFamily="18" charset="0"/>
              </a:rPr>
              <a:t>Personale assunto in ruolo l’1/9/2015 </a:t>
            </a:r>
            <a:br>
              <a:rPr lang="it-IT" sz="2400" dirty="0" smtClean="0">
                <a:latin typeface="Engravers MT" pitchFamily="18" charset="0"/>
              </a:rPr>
            </a:br>
            <a:r>
              <a:rPr lang="it-IT" sz="2400" dirty="0" smtClean="0">
                <a:latin typeface="Engravers MT" pitchFamily="18" charset="0"/>
              </a:rPr>
              <a:t>che non ha svolto l’anno di prova</a:t>
            </a:r>
            <a:endParaRPr lang="it-IT" sz="1600" dirty="0">
              <a:latin typeface="Engravers MT" pitchFamily="18" charset="0"/>
              <a:cs typeface="Times New Roman" pitchFamily="18" charset="0"/>
            </a:endParaRPr>
          </a:p>
        </p:txBody>
      </p:sp>
      <p:pic>
        <p:nvPicPr>
          <p:cNvPr id="4"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1"/>
          <p:cNvSpPr>
            <a:spLocks noGrp="1"/>
          </p:cNvSpPr>
          <p:nvPr>
            <p:ph idx="1"/>
          </p:nvPr>
        </p:nvSpPr>
        <p:spPr>
          <a:xfrm>
            <a:off x="457200" y="1844824"/>
            <a:ext cx="8229600" cy="4162467"/>
          </a:xfrm>
        </p:spPr>
        <p:txBody>
          <a:bodyPr>
            <a:normAutofit fontScale="92500" lnSpcReduction="10000"/>
          </a:bodyPr>
          <a:lstStyle/>
          <a:p>
            <a:pPr>
              <a:buClr>
                <a:srgbClr val="0070C0"/>
              </a:buClr>
            </a:pPr>
            <a:r>
              <a:rPr lang="it-IT" sz="2400" dirty="0" smtClean="0">
                <a:latin typeface="Times New Roman" pitchFamily="18" charset="0"/>
                <a:cs typeface="Times New Roman" pitchFamily="18" charset="0"/>
              </a:rPr>
              <a:t>Può</a:t>
            </a:r>
            <a:r>
              <a:rPr lang="it-IT" sz="2800" dirty="0" smtClean="0">
                <a:latin typeface="Times New Roman" pitchFamily="18" charset="0"/>
                <a:cs typeface="Times New Roman" pitchFamily="18" charset="0"/>
              </a:rPr>
              <a:t> </a:t>
            </a:r>
            <a:r>
              <a:rPr lang="it-IT" sz="2400" dirty="0" smtClean="0">
                <a:latin typeface="Times New Roman" pitchFamily="18" charset="0"/>
                <a:cs typeface="Times New Roman" pitchFamily="18" charset="0"/>
              </a:rPr>
              <a:t>essere richiesta per il ruolo o posto di titolarità e, in aggiunta, anche per altri ruoli o altro grado purché si sia già superato il periodo di prova nel ruolo di appartenenza e si abbia l’abilitazione per il ruolo o il grado richiesto. Entrambi i requisiti devono sussistere entro i termini di scadenza delle domande:</a:t>
            </a:r>
          </a:p>
          <a:p>
            <a:pPr>
              <a:buNone/>
            </a:pPr>
            <a:endParaRPr lang="it-IT" sz="2200" dirty="0" smtClean="0">
              <a:latin typeface="Times New Roman" pitchFamily="18" charset="0"/>
              <a:cs typeface="Times New Roman" pitchFamily="18" charset="0"/>
            </a:endParaRPr>
          </a:p>
          <a:p>
            <a:pPr lvl="2">
              <a:buClr>
                <a:schemeClr val="accent1"/>
              </a:buClr>
              <a:buFont typeface="Wingdings" panose="05000000000000000000" pitchFamily="2" charset="2"/>
              <a:buChar char="§"/>
              <a:defRPr/>
            </a:pPr>
            <a:r>
              <a:rPr lang="it-IT" sz="2000" dirty="0" smtClean="0">
                <a:latin typeface="Times New Roman" pitchFamily="18" charset="0"/>
                <a:cs typeface="Times New Roman" pitchFamily="18" charset="0"/>
              </a:rPr>
              <a:t>l’assegnazione per altri ruoli o posti è in subordine al posto di titolarità e non in alternativa ad esso: Chi richiede assegnazione per altri ruoli o gradi (avendone i requisiti), deve comunque obbligatoriamente richiedere assegnazione per il proprio posto di titolarità.</a:t>
            </a:r>
          </a:p>
          <a:p>
            <a:pPr lvl="2">
              <a:buClr>
                <a:schemeClr val="accent1"/>
              </a:buClr>
              <a:buNone/>
              <a:defRPr/>
            </a:pPr>
            <a:endParaRPr lang="it-IT" sz="900" dirty="0" smtClean="0">
              <a:latin typeface="Times New Roman" pitchFamily="18" charset="0"/>
              <a:cs typeface="Times New Roman" pitchFamily="18" charset="0"/>
            </a:endParaRPr>
          </a:p>
          <a:p>
            <a:pPr lvl="2" algn="just">
              <a:buClr>
                <a:schemeClr val="accent1"/>
              </a:buClr>
              <a:buFont typeface="Wingdings" panose="05000000000000000000" pitchFamily="2" charset="2"/>
              <a:buChar char="§"/>
              <a:defRPr/>
            </a:pPr>
            <a:r>
              <a:rPr lang="it-IT" sz="2000" dirty="0" smtClean="0">
                <a:latin typeface="Times New Roman" pitchFamily="18" charset="0"/>
                <a:cs typeface="Times New Roman" pitchFamily="18" charset="0"/>
              </a:rPr>
              <a:t>nell’ambito dello stesso grado o classe di concorso precede quella dei titolari tra gradi diversi o classi di concorso.</a:t>
            </a:r>
            <a:endParaRPr lang="it-IT" sz="2000" dirty="0">
              <a:latin typeface="Times New Roman" pitchFamily="18" charset="0"/>
              <a:cs typeface="Times New Roman" pitchFamily="18" charset="0"/>
            </a:endParaRPr>
          </a:p>
        </p:txBody>
      </p:sp>
      <p:sp>
        <p:nvSpPr>
          <p:cNvPr id="3" name="Titolo 2"/>
          <p:cNvSpPr>
            <a:spLocks noGrp="1"/>
          </p:cNvSpPr>
          <p:nvPr>
            <p:ph type="title"/>
          </p:nvPr>
        </p:nvSpPr>
        <p:spPr>
          <a:xfrm>
            <a:off x="457200" y="620688"/>
            <a:ext cx="8229600" cy="1080120"/>
          </a:xfrm>
        </p:spPr>
        <p:txBody>
          <a:bodyPr>
            <a:noAutofit/>
          </a:bodyPr>
          <a:lstStyle/>
          <a:p>
            <a:pPr algn="ctr" fontAlgn="auto">
              <a:spcAft>
                <a:spcPts val="0"/>
              </a:spcAft>
              <a:defRPr/>
            </a:pPr>
            <a:r>
              <a:rPr lang="it-IT" sz="2400" dirty="0" smtClean="0">
                <a:latin typeface="Engravers MT" pitchFamily="18" charset="0"/>
              </a:rPr>
              <a:t>Assegnazione per un altro ruolo o per altro grado di scuola</a:t>
            </a:r>
            <a:endParaRPr lang="it-IT" sz="1600" dirty="0">
              <a:latin typeface="Engravers MT" pitchFamily="18" charset="0"/>
              <a:cs typeface="Times New Roman" pitchFamily="18" charset="0"/>
            </a:endParaRPr>
          </a:p>
        </p:txBody>
      </p:sp>
      <p:pic>
        <p:nvPicPr>
          <p:cNvPr id="4"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1"/>
          <p:cNvSpPr>
            <a:spLocks noGrp="1"/>
          </p:cNvSpPr>
          <p:nvPr>
            <p:ph idx="1"/>
          </p:nvPr>
        </p:nvSpPr>
        <p:spPr>
          <a:xfrm>
            <a:off x="457200" y="2276872"/>
            <a:ext cx="8229600" cy="3730419"/>
          </a:xfrm>
        </p:spPr>
        <p:txBody>
          <a:bodyPr>
            <a:normAutofit/>
          </a:bodyPr>
          <a:lstStyle/>
          <a:p>
            <a:pPr>
              <a:buClr>
                <a:srgbClr val="0070C0"/>
              </a:buClr>
            </a:pPr>
            <a:r>
              <a:rPr lang="it-IT" sz="2400" b="1" dirty="0" smtClean="0">
                <a:latin typeface="Times New Roman" pitchFamily="18" charset="0"/>
                <a:cs typeface="Times New Roman" pitchFamily="18" charset="0"/>
              </a:rPr>
              <a:t>Può</a:t>
            </a:r>
            <a:r>
              <a:rPr lang="it-IT" sz="2400" b="1" dirty="0" smtClean="0"/>
              <a:t> </a:t>
            </a:r>
            <a:r>
              <a:rPr lang="it-IT" sz="2400" b="1" dirty="0" smtClean="0">
                <a:latin typeface="Times New Roman" pitchFamily="18" charset="0"/>
                <a:cs typeface="Times New Roman" pitchFamily="18" charset="0"/>
              </a:rPr>
              <a:t>essere richiesta su posti comuni:</a:t>
            </a:r>
          </a:p>
          <a:p>
            <a:pPr marL="0" indent="0">
              <a:buNone/>
            </a:pPr>
            <a:endParaRPr lang="it-IT" sz="2400" dirty="0" smtClean="0">
              <a:latin typeface="Times New Roman" pitchFamily="18" charset="0"/>
              <a:cs typeface="Times New Roman" pitchFamily="18" charset="0"/>
            </a:endParaRPr>
          </a:p>
          <a:p>
            <a:pPr lvl="1">
              <a:buFont typeface="Wingdings" pitchFamily="2" charset="2"/>
              <a:buChar char="§"/>
            </a:pPr>
            <a:r>
              <a:rPr lang="it-IT" sz="2000" dirty="0" smtClean="0">
                <a:latin typeface="Times New Roman" pitchFamily="18" charset="0"/>
                <a:cs typeface="Times New Roman" pitchFamily="18" charset="0"/>
              </a:rPr>
              <a:t>Solo se il docente titolare su posto di sostegno ha superato il vincolo quinquennale, altrimenti sarà possibile solo chiedere posti di sostegno, di tipo speciale o ad indirizzo didattico differenziato. </a:t>
            </a:r>
          </a:p>
          <a:p>
            <a:pPr lvl="1">
              <a:buNone/>
            </a:pPr>
            <a:endParaRPr lang="it-IT" sz="900" dirty="0" smtClean="0">
              <a:latin typeface="Times New Roman" pitchFamily="18" charset="0"/>
              <a:cs typeface="Times New Roman" pitchFamily="18" charset="0"/>
            </a:endParaRPr>
          </a:p>
          <a:p>
            <a:pPr lvl="1">
              <a:buFont typeface="Wingdings" pitchFamily="2" charset="2"/>
              <a:buChar char="§"/>
            </a:pPr>
            <a:r>
              <a:rPr lang="it-IT" sz="2000" dirty="0" smtClean="0">
                <a:latin typeface="Times New Roman" pitchFamily="18" charset="0"/>
                <a:cs typeface="Times New Roman" pitchFamily="18" charset="0"/>
              </a:rPr>
              <a:t>I posti di sostegno, di tipo speciale o ad indirizzo didattico differenziato sono intercambiabili ai fini del rispetto del vincolo quinquennale di servizio su tale tipologia di posti.</a:t>
            </a:r>
          </a:p>
        </p:txBody>
      </p:sp>
      <p:sp>
        <p:nvSpPr>
          <p:cNvPr id="3" name="Titolo 2"/>
          <p:cNvSpPr>
            <a:spLocks noGrp="1"/>
          </p:cNvSpPr>
          <p:nvPr>
            <p:ph type="title"/>
          </p:nvPr>
        </p:nvSpPr>
        <p:spPr>
          <a:xfrm>
            <a:off x="457200" y="764704"/>
            <a:ext cx="8229600" cy="1080120"/>
          </a:xfrm>
        </p:spPr>
        <p:txBody>
          <a:bodyPr>
            <a:noAutofit/>
          </a:bodyPr>
          <a:lstStyle/>
          <a:p>
            <a:pPr algn="ctr" fontAlgn="auto">
              <a:spcAft>
                <a:spcPts val="0"/>
              </a:spcAft>
              <a:defRPr/>
            </a:pPr>
            <a:r>
              <a:rPr lang="it-IT" sz="2400" dirty="0" smtClean="0">
                <a:latin typeface="Engravers MT" pitchFamily="18" charset="0"/>
              </a:rPr>
              <a:t>Titolarità su posti di sostegno e richiesta di assegnazione su posto comune</a:t>
            </a:r>
            <a:endParaRPr lang="it-IT" sz="1600" dirty="0">
              <a:latin typeface="Engravers MT" pitchFamily="18" charset="0"/>
              <a:cs typeface="Times New Roman" pitchFamily="18" charset="0"/>
            </a:endParaRPr>
          </a:p>
        </p:txBody>
      </p:sp>
      <p:pic>
        <p:nvPicPr>
          <p:cNvPr id="4"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1"/>
          <p:cNvSpPr>
            <a:spLocks noGrp="1"/>
          </p:cNvSpPr>
          <p:nvPr>
            <p:ph idx="1"/>
          </p:nvPr>
        </p:nvSpPr>
        <p:spPr>
          <a:xfrm>
            <a:off x="457200" y="1628800"/>
            <a:ext cx="8229600" cy="4378491"/>
          </a:xfrm>
        </p:spPr>
        <p:txBody>
          <a:bodyPr>
            <a:normAutofit/>
          </a:bodyPr>
          <a:lstStyle/>
          <a:p>
            <a:endParaRPr lang="it-IT" dirty="0" smtClean="0"/>
          </a:p>
          <a:p>
            <a:r>
              <a:rPr lang="it-IT" sz="2400" b="1" dirty="0" smtClean="0">
                <a:latin typeface="Times New Roman" pitchFamily="18" charset="0"/>
                <a:cs typeface="Times New Roman" pitchFamily="18" charset="0"/>
              </a:rPr>
              <a:t>L’assegnazione provvisoria</a:t>
            </a:r>
            <a:r>
              <a:rPr lang="it-IT" sz="2400" dirty="0" smtClean="0">
                <a:latin typeface="Times New Roman" pitchFamily="18" charset="0"/>
                <a:cs typeface="Times New Roman" pitchFamily="18" charset="0"/>
              </a:rPr>
              <a:t>:</a:t>
            </a:r>
          </a:p>
          <a:p>
            <a:pPr>
              <a:buNone/>
            </a:pPr>
            <a:endParaRPr lang="it-IT" sz="1050" dirty="0" smtClean="0">
              <a:latin typeface="Times New Roman" pitchFamily="18" charset="0"/>
              <a:cs typeface="Times New Roman" pitchFamily="18" charset="0"/>
            </a:endParaRPr>
          </a:p>
          <a:p>
            <a:pPr lvl="1">
              <a:buFont typeface="Wingdings" pitchFamily="2" charset="2"/>
              <a:buChar char="§"/>
            </a:pPr>
            <a:r>
              <a:rPr lang="it-IT" sz="2000" dirty="0" smtClean="0">
                <a:latin typeface="Times New Roman" pitchFamily="18" charset="0"/>
                <a:cs typeface="Times New Roman" pitchFamily="18" charset="0"/>
              </a:rPr>
              <a:t>Può essere richiesta per una sola provincia. Pertanto, o si richiede l’assegnazione provinciale o quella interprovinciale. </a:t>
            </a:r>
          </a:p>
          <a:p>
            <a:pPr lvl="1">
              <a:buNone/>
            </a:pPr>
            <a:endParaRPr lang="it-IT" sz="2000" dirty="0" smtClean="0">
              <a:latin typeface="Times New Roman" pitchFamily="18" charset="0"/>
              <a:cs typeface="Times New Roman" pitchFamily="18" charset="0"/>
            </a:endParaRPr>
          </a:p>
          <a:p>
            <a:r>
              <a:rPr lang="it-IT" sz="2400" b="1" dirty="0" smtClean="0">
                <a:latin typeface="Times New Roman" pitchFamily="18" charset="0"/>
                <a:cs typeface="Times New Roman" pitchFamily="18" charset="0"/>
              </a:rPr>
              <a:t>Solo docenti assunti in fase B e C dal Concorso 2012:</a:t>
            </a:r>
          </a:p>
          <a:p>
            <a:pPr>
              <a:buNone/>
            </a:pPr>
            <a:endParaRPr lang="it-IT" sz="1000" b="1" dirty="0" smtClean="0">
              <a:latin typeface="Times New Roman" pitchFamily="18" charset="0"/>
              <a:cs typeface="Times New Roman" pitchFamily="18" charset="0"/>
            </a:endParaRPr>
          </a:p>
          <a:p>
            <a:pPr lvl="1">
              <a:buFont typeface="Wingdings" pitchFamily="2" charset="2"/>
              <a:buChar char="§"/>
            </a:pPr>
            <a:r>
              <a:rPr lang="it-IT" sz="2000" dirty="0" smtClean="0">
                <a:latin typeface="Times New Roman" pitchFamily="18" charset="0"/>
                <a:cs typeface="Times New Roman" pitchFamily="18" charset="0"/>
              </a:rPr>
              <a:t>possono indicare tra le preferenze, in subordine alla prima provincia, anche preferenze per altre province della stessa regione se coincidente con quella di inclusione nella graduatoria di merito.</a:t>
            </a:r>
          </a:p>
          <a:p>
            <a:pPr marL="800100" lvl="2" indent="0">
              <a:buNone/>
            </a:pPr>
            <a:endParaRPr lang="it-IT" sz="2000" dirty="0" smtClean="0"/>
          </a:p>
        </p:txBody>
      </p:sp>
      <p:sp>
        <p:nvSpPr>
          <p:cNvPr id="3" name="Titolo 2"/>
          <p:cNvSpPr>
            <a:spLocks noGrp="1"/>
          </p:cNvSpPr>
          <p:nvPr>
            <p:ph type="title"/>
          </p:nvPr>
        </p:nvSpPr>
        <p:spPr>
          <a:xfrm>
            <a:off x="457200" y="620688"/>
            <a:ext cx="8229600" cy="1080120"/>
          </a:xfrm>
        </p:spPr>
        <p:txBody>
          <a:bodyPr>
            <a:noAutofit/>
          </a:bodyPr>
          <a:lstStyle/>
          <a:p>
            <a:pPr algn="ctr" fontAlgn="auto">
              <a:spcAft>
                <a:spcPts val="0"/>
              </a:spcAft>
              <a:defRPr/>
            </a:pPr>
            <a:r>
              <a:rPr lang="it-IT" sz="2400" dirty="0" smtClean="0">
                <a:latin typeface="Engravers MT" pitchFamily="18" charset="0"/>
              </a:rPr>
              <a:t>Numero di province</a:t>
            </a:r>
            <a:endParaRPr lang="it-IT" sz="1600" dirty="0">
              <a:latin typeface="Engravers MT" pitchFamily="18" charset="0"/>
              <a:cs typeface="Times New Roman" pitchFamily="18" charset="0"/>
            </a:endParaRPr>
          </a:p>
        </p:txBody>
      </p:sp>
      <p:pic>
        <p:nvPicPr>
          <p:cNvPr id="4"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1"/>
          <p:cNvSpPr>
            <a:spLocks noGrp="1"/>
          </p:cNvSpPr>
          <p:nvPr>
            <p:ph idx="1"/>
          </p:nvPr>
        </p:nvSpPr>
        <p:spPr>
          <a:xfrm>
            <a:off x="457200" y="2276872"/>
            <a:ext cx="8229600" cy="3730419"/>
          </a:xfrm>
        </p:spPr>
        <p:txBody>
          <a:bodyPr>
            <a:normAutofit/>
          </a:bodyPr>
          <a:lstStyle/>
          <a:p>
            <a:pPr>
              <a:buClr>
                <a:srgbClr val="0070C0"/>
              </a:buClr>
            </a:pPr>
            <a:r>
              <a:rPr lang="it-IT" sz="2400" b="1" dirty="0" smtClean="0">
                <a:latin typeface="Times New Roman" pitchFamily="18" charset="0"/>
                <a:cs typeface="Times New Roman" pitchFamily="18" charset="0"/>
              </a:rPr>
              <a:t>Non è consentita l’assegnazione provvisoria:</a:t>
            </a:r>
          </a:p>
          <a:p>
            <a:endParaRPr lang="it-IT" sz="1200" dirty="0" smtClean="0"/>
          </a:p>
          <a:p>
            <a:pPr lvl="1">
              <a:buFont typeface="Wingdings" pitchFamily="2" charset="2"/>
              <a:buChar char="§"/>
            </a:pPr>
            <a:r>
              <a:rPr lang="it-IT" sz="1800" dirty="0" smtClean="0">
                <a:latin typeface="Times New Roman" pitchFamily="18" charset="0"/>
                <a:cs typeface="Times New Roman" pitchFamily="18" charset="0"/>
              </a:rPr>
              <a:t>nell'ambito del comune di titolarità, con l’eccezione dei comuni che comprendono più distretti (es. città metropolitane come </a:t>
            </a:r>
            <a:r>
              <a:rPr lang="it-IT" sz="1800" dirty="0" err="1" smtClean="0">
                <a:latin typeface="Times New Roman" pitchFamily="18" charset="0"/>
                <a:cs typeface="Times New Roman" pitchFamily="18" charset="0"/>
              </a:rPr>
              <a:t>Napoli…Milano…Roma…ecc</a:t>
            </a:r>
            <a:r>
              <a:rPr lang="it-IT" sz="1800" dirty="0" smtClean="0">
                <a:latin typeface="Times New Roman" pitchFamily="18" charset="0"/>
                <a:cs typeface="Times New Roman" pitchFamily="18" charset="0"/>
              </a:rPr>
              <a:t>.).</a:t>
            </a:r>
          </a:p>
          <a:p>
            <a:pPr lvl="1">
              <a:buNone/>
            </a:pPr>
            <a:endParaRPr lang="it-IT" sz="1800" dirty="0" smtClean="0">
              <a:latin typeface="Times New Roman" pitchFamily="18" charset="0"/>
              <a:cs typeface="Times New Roman" pitchFamily="18" charset="0"/>
            </a:endParaRPr>
          </a:p>
          <a:p>
            <a:pPr>
              <a:buClr>
                <a:srgbClr val="0070C0"/>
              </a:buClr>
            </a:pPr>
            <a:r>
              <a:rPr lang="it-IT" sz="2400" b="1" dirty="0" smtClean="0">
                <a:latin typeface="Times New Roman" pitchFamily="18" charset="0"/>
                <a:cs typeface="Times New Roman" pitchFamily="18" charset="0"/>
              </a:rPr>
              <a:t>È consentita l’assegnazione provvisoria per i titolari di ambito anche se quest’ultimo comprende il comune di ricongiungimento</a:t>
            </a:r>
            <a:r>
              <a:rPr lang="it-IT" sz="2400" dirty="0" smtClean="0">
                <a:latin typeface="Times New Roman" pitchFamily="18" charset="0"/>
                <a:cs typeface="Times New Roman" pitchFamily="18" charset="0"/>
              </a:rPr>
              <a:t>.</a:t>
            </a:r>
          </a:p>
          <a:p>
            <a:pPr marL="800100" lvl="2" indent="0">
              <a:buNone/>
            </a:pPr>
            <a:endParaRPr lang="it-IT" sz="2400" dirty="0" smtClean="0">
              <a:latin typeface="Times New Roman" pitchFamily="18" charset="0"/>
              <a:cs typeface="Times New Roman" pitchFamily="18" charset="0"/>
            </a:endParaRPr>
          </a:p>
        </p:txBody>
      </p:sp>
      <p:sp>
        <p:nvSpPr>
          <p:cNvPr id="3" name="Titolo 2"/>
          <p:cNvSpPr>
            <a:spLocks noGrp="1"/>
          </p:cNvSpPr>
          <p:nvPr>
            <p:ph type="title"/>
          </p:nvPr>
        </p:nvSpPr>
        <p:spPr>
          <a:xfrm>
            <a:off x="457200" y="620688"/>
            <a:ext cx="8229600" cy="1296144"/>
          </a:xfrm>
        </p:spPr>
        <p:txBody>
          <a:bodyPr>
            <a:noAutofit/>
          </a:bodyPr>
          <a:lstStyle/>
          <a:p>
            <a:pPr algn="ctr" fontAlgn="auto">
              <a:spcAft>
                <a:spcPts val="0"/>
              </a:spcAft>
              <a:defRPr/>
            </a:pPr>
            <a:r>
              <a:rPr lang="it-IT" sz="2400" dirty="0" smtClean="0">
                <a:latin typeface="Engravers MT" pitchFamily="18" charset="0"/>
              </a:rPr>
              <a:t>Assegnazione provvisoria per scuole dello stesso comune di titolarità o di ambito</a:t>
            </a:r>
            <a:endParaRPr lang="it-IT" sz="1600" dirty="0">
              <a:latin typeface="Engravers MT" pitchFamily="18" charset="0"/>
              <a:cs typeface="Times New Roman" pitchFamily="18" charset="0"/>
            </a:endParaRPr>
          </a:p>
        </p:txBody>
      </p:sp>
      <p:pic>
        <p:nvPicPr>
          <p:cNvPr id="4"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467544" y="548680"/>
            <a:ext cx="8229600" cy="864096"/>
          </a:xfrm>
        </p:spPr>
        <p:txBody>
          <a:bodyPr>
            <a:normAutofit/>
          </a:bodyPr>
          <a:lstStyle/>
          <a:p>
            <a:pPr algn="ctr" fontAlgn="auto">
              <a:spcAft>
                <a:spcPts val="0"/>
              </a:spcAft>
              <a:defRPr/>
            </a:pPr>
            <a:r>
              <a:rPr lang="it-IT" sz="2400" dirty="0" smtClean="0">
                <a:latin typeface="Engravers MT" pitchFamily="18" charset="0"/>
              </a:rPr>
              <a:t>Chi può inoltrare domanda di utilizzazione</a:t>
            </a:r>
            <a:endParaRPr lang="it-IT" sz="2400" dirty="0">
              <a:latin typeface="Engravers MT" pitchFamily="18" charset="0"/>
              <a:cs typeface="Times New Roman" pitchFamily="18" charset="0"/>
            </a:endParaRPr>
          </a:p>
        </p:txBody>
      </p:sp>
      <p:sp>
        <p:nvSpPr>
          <p:cNvPr id="13315" name="Segnaposto contenuto 4"/>
          <p:cNvSpPr txBox="1">
            <a:spLocks/>
          </p:cNvSpPr>
          <p:nvPr/>
        </p:nvSpPr>
        <p:spPr bwMode="auto">
          <a:xfrm>
            <a:off x="457200" y="1444625"/>
            <a:ext cx="4040188" cy="4505325"/>
          </a:xfrm>
          <a:prstGeom prst="rect">
            <a:avLst/>
          </a:prstGeom>
          <a:noFill/>
          <a:ln w="9525">
            <a:noFill/>
            <a:miter lim="800000"/>
            <a:headEnd/>
            <a:tailEnd/>
          </a:ln>
        </p:spPr>
        <p:txBody>
          <a:bodyPr/>
          <a:lstStyle/>
          <a:p>
            <a:pPr marL="365125" indent="-255588">
              <a:spcBef>
                <a:spcPts val="400"/>
              </a:spcBef>
              <a:buClr>
                <a:schemeClr val="accent1"/>
              </a:buClr>
              <a:buSzPct val="68000"/>
              <a:buFont typeface="Wingdings" pitchFamily="2" charset="2"/>
              <a:buChar char="ü"/>
            </a:pPr>
            <a:endParaRPr lang="it-IT" dirty="0" smtClean="0">
              <a:latin typeface="Lucida Sans Unicode" pitchFamily="34" charset="0"/>
            </a:endParaRPr>
          </a:p>
          <a:p>
            <a:pPr marL="365125" indent="-255588">
              <a:spcBef>
                <a:spcPts val="400"/>
              </a:spcBef>
              <a:buClr>
                <a:schemeClr val="accent1"/>
              </a:buClr>
              <a:buSzPct val="68000"/>
              <a:buFont typeface="Wingdings 3" pitchFamily="18" charset="2"/>
              <a:buChar char=""/>
            </a:pPr>
            <a:endParaRPr lang="it-IT" sz="2700" dirty="0">
              <a:latin typeface="Lucida Sans Unicode" pitchFamily="34" charset="0"/>
            </a:endParaRPr>
          </a:p>
        </p:txBody>
      </p:sp>
      <p:pic>
        <p:nvPicPr>
          <p:cNvPr id="5"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
        <p:nvSpPr>
          <p:cNvPr id="7" name="Segnaposto contenuto 4"/>
          <p:cNvSpPr>
            <a:spLocks noGrp="1"/>
          </p:cNvSpPr>
          <p:nvPr>
            <p:ph sz="half" idx="4294967295"/>
          </p:nvPr>
        </p:nvSpPr>
        <p:spPr>
          <a:xfrm>
            <a:off x="4499992" y="1700808"/>
            <a:ext cx="4248472" cy="4536504"/>
          </a:xfrm>
          <a:prstGeom prst="rect">
            <a:avLst/>
          </a:prstGeom>
        </p:spPr>
        <p:txBody>
          <a:bodyPr>
            <a:normAutofit fontScale="92500" lnSpcReduction="20000"/>
          </a:bodyPr>
          <a:lstStyle/>
          <a:p>
            <a:pPr>
              <a:buClr>
                <a:srgbClr val="0070C0"/>
              </a:buClr>
            </a:pPr>
            <a:r>
              <a:rPr lang="it-IT" sz="1400" dirty="0" smtClean="0">
                <a:latin typeface="Times New Roman" pitchFamily="18" charset="0"/>
                <a:cs typeface="Times New Roman" pitchFamily="18" charset="0"/>
              </a:rPr>
              <a:t>I docenti di scuola primaria titolari su posto comune, in possesso del titolo per l’insegnamento della lingua straniera, possono chiedere di essere utilizzati su posto di lingua straniera, nella scuola di titolarità o in altra scuola, nel caso in cui nella propria non vi siano posti disponibili;</a:t>
            </a:r>
          </a:p>
          <a:p>
            <a:pPr>
              <a:buClr>
                <a:srgbClr val="0070C0"/>
              </a:buClr>
            </a:pPr>
            <a:r>
              <a:rPr lang="it-IT" sz="1400" dirty="0" smtClean="0">
                <a:latin typeface="Times New Roman" pitchFamily="18" charset="0"/>
                <a:cs typeface="Times New Roman" pitchFamily="18" charset="0"/>
              </a:rPr>
              <a:t>I docenti titolari su insegnamento curriculare possono chiedere di essere utilizzati su posti istituiti presso le strutture ospedaliere o presso le istituzioni carcerarie nonché sulle sedi di organico dei </a:t>
            </a:r>
            <a:r>
              <a:rPr lang="it-IT" sz="1400" dirty="0" err="1" smtClean="0">
                <a:latin typeface="Times New Roman" pitchFamily="18" charset="0"/>
                <a:cs typeface="Times New Roman" pitchFamily="18" charset="0"/>
              </a:rPr>
              <a:t>C.P.I.A.</a:t>
            </a:r>
            <a:r>
              <a:rPr lang="it-IT" sz="1400" dirty="0" smtClean="0">
                <a:latin typeface="Times New Roman" pitchFamily="18" charset="0"/>
                <a:cs typeface="Times New Roman" pitchFamily="18" charset="0"/>
              </a:rPr>
              <a:t> e sui posti relativi ai percorsi di secondo livello previsti del DPR 263/12;</a:t>
            </a:r>
          </a:p>
          <a:p>
            <a:pPr>
              <a:buClr>
                <a:srgbClr val="0070C0"/>
              </a:buClr>
            </a:pPr>
            <a:r>
              <a:rPr lang="it-IT" sz="1400" dirty="0" smtClean="0">
                <a:latin typeface="Times New Roman" pitchFamily="18" charset="0"/>
                <a:cs typeface="Times New Roman" pitchFamily="18" charset="0"/>
              </a:rPr>
              <a:t>I docenti già titolari delle Dotazioni Organiche di Sostegno della scuola secondaria di secondo grado che non abbiano potuto ottenere la conferma sulla propria sede di servizio;</a:t>
            </a:r>
          </a:p>
          <a:p>
            <a:pPr>
              <a:buClr>
                <a:srgbClr val="0070C0"/>
              </a:buClr>
            </a:pPr>
            <a:r>
              <a:rPr lang="it-IT" sz="1400" dirty="0" smtClean="0">
                <a:latin typeface="Times New Roman" pitchFamily="18" charset="0"/>
                <a:cs typeface="Times New Roman" pitchFamily="18" charset="0"/>
              </a:rPr>
              <a:t>I docenti di sostegno ex D.O.S. trasferiti d’ufficio su sede nell’anno scolastico 2015/16 o 2016/17;</a:t>
            </a:r>
          </a:p>
          <a:p>
            <a:pPr>
              <a:buClr>
                <a:srgbClr val="0070C0"/>
              </a:buClr>
            </a:pPr>
            <a:r>
              <a:rPr lang="it-IT" sz="1400" dirty="0" smtClean="0">
                <a:latin typeface="Times New Roman" pitchFamily="18" charset="0"/>
                <a:cs typeface="Times New Roman" pitchFamily="18" charset="0"/>
              </a:rPr>
              <a:t>I titolari sulle dotazioni provinciali (DOP) trasferiti d’ufficio su sede nell’anno scolastico 2015/16 o 2016/17;</a:t>
            </a:r>
          </a:p>
          <a:p>
            <a:pPr>
              <a:buClr>
                <a:srgbClr val="0070C0"/>
              </a:buClr>
            </a:pPr>
            <a:r>
              <a:rPr lang="it-IT" sz="1400" dirty="0" smtClean="0">
                <a:latin typeface="Times New Roman" pitchFamily="18" charset="0"/>
                <a:cs typeface="Times New Roman" pitchFamily="18" charset="0"/>
              </a:rPr>
              <a:t>Altre particolari situazioni sono previste per il personale a qualunque titolo in esubero, per gli insegnanti tecnico‐pratici e gli assistenti di cattedra e per gli insegnanti di religione cattolica.</a:t>
            </a:r>
          </a:p>
          <a:p>
            <a:endParaRPr lang="it-IT" sz="1600" dirty="0">
              <a:latin typeface="Times New Roman" pitchFamily="18" charset="0"/>
              <a:cs typeface="Times New Roman" pitchFamily="18" charset="0"/>
            </a:endParaRPr>
          </a:p>
          <a:p>
            <a:endParaRPr lang="it-IT" sz="1600" dirty="0"/>
          </a:p>
        </p:txBody>
      </p:sp>
      <p:sp>
        <p:nvSpPr>
          <p:cNvPr id="8" name="Segnaposto contenuto 2"/>
          <p:cNvSpPr>
            <a:spLocks noGrp="1"/>
          </p:cNvSpPr>
          <p:nvPr>
            <p:ph sz="half" idx="1"/>
          </p:nvPr>
        </p:nvSpPr>
        <p:spPr>
          <a:xfrm>
            <a:off x="251520" y="1700808"/>
            <a:ext cx="4104456" cy="4752528"/>
          </a:xfrm>
        </p:spPr>
        <p:txBody>
          <a:bodyPr>
            <a:normAutofit fontScale="62500" lnSpcReduction="20000"/>
          </a:bodyPr>
          <a:lstStyle/>
          <a:p>
            <a:pPr>
              <a:buClr>
                <a:srgbClr val="0070C0"/>
              </a:buClr>
            </a:pPr>
            <a:r>
              <a:rPr lang="it-IT" sz="2000" dirty="0" smtClean="0">
                <a:latin typeface="Times New Roman" pitchFamily="18" charset="0"/>
                <a:cs typeface="Times New Roman" pitchFamily="18" charset="0"/>
              </a:rPr>
              <a:t>I docenti in soprannumero su ambito;</a:t>
            </a:r>
          </a:p>
          <a:p>
            <a:pPr>
              <a:buClr>
                <a:srgbClr val="0070C0"/>
              </a:buClr>
            </a:pPr>
            <a:r>
              <a:rPr lang="it-IT" sz="2000" dirty="0" smtClean="0">
                <a:latin typeface="Times New Roman" pitchFamily="18" charset="0"/>
                <a:cs typeface="Times New Roman" pitchFamily="18" charset="0"/>
              </a:rPr>
              <a:t>Il personale che sia stato trasferito d’ufficio o a domanda condizionata per l’</a:t>
            </a:r>
            <a:r>
              <a:rPr lang="it-IT" sz="2000" dirty="0" err="1" smtClean="0">
                <a:latin typeface="Times New Roman" pitchFamily="18" charset="0"/>
                <a:cs typeface="Times New Roman" pitchFamily="18" charset="0"/>
              </a:rPr>
              <a:t>a.s.</a:t>
            </a:r>
            <a:r>
              <a:rPr lang="it-IT" sz="2000" dirty="0" smtClean="0">
                <a:latin typeface="Times New Roman" pitchFamily="18" charset="0"/>
                <a:cs typeface="Times New Roman" pitchFamily="18" charset="0"/>
              </a:rPr>
              <a:t> 2008/2009 e successivi;</a:t>
            </a:r>
          </a:p>
          <a:p>
            <a:pPr>
              <a:buClr>
                <a:srgbClr val="0070C0"/>
              </a:buClr>
            </a:pPr>
            <a:r>
              <a:rPr lang="it-IT" sz="2000" dirty="0" smtClean="0">
                <a:latin typeface="Times New Roman" pitchFamily="18" charset="0"/>
                <a:cs typeface="Times New Roman" pitchFamily="18" charset="0"/>
              </a:rPr>
              <a:t>I docenti che, dopo le operazioni di trasferimento risultino a qualunque titolo senza sede definitiva;</a:t>
            </a:r>
          </a:p>
          <a:p>
            <a:pPr>
              <a:buClr>
                <a:srgbClr val="0070C0"/>
              </a:buClr>
            </a:pPr>
            <a:r>
              <a:rPr lang="it-IT" sz="2000" dirty="0" smtClean="0">
                <a:latin typeface="Times New Roman" pitchFamily="18" charset="0"/>
                <a:cs typeface="Times New Roman" pitchFamily="18" charset="0"/>
              </a:rPr>
              <a:t>i docenti assunti a tempo indeterminato dal 1° settembre 2015 trasferiti d’ufficio su sede;</a:t>
            </a:r>
          </a:p>
          <a:p>
            <a:pPr>
              <a:buClr>
                <a:srgbClr val="0070C0"/>
              </a:buClr>
            </a:pPr>
            <a:r>
              <a:rPr lang="it-IT" sz="2000" dirty="0" smtClean="0">
                <a:latin typeface="Times New Roman" pitchFamily="18" charset="0"/>
                <a:cs typeface="Times New Roman" pitchFamily="18" charset="0"/>
              </a:rPr>
              <a:t>I docenti restituiti ai ruoli ai sensi dell’art. 7 del </a:t>
            </a:r>
            <a:r>
              <a:rPr lang="it-IT" sz="2000" dirty="0" err="1" smtClean="0">
                <a:latin typeface="Times New Roman" pitchFamily="18" charset="0"/>
                <a:cs typeface="Times New Roman" pitchFamily="18" charset="0"/>
              </a:rPr>
              <a:t>C.C.N.I.</a:t>
            </a:r>
            <a:r>
              <a:rPr lang="it-IT" sz="2000" dirty="0" smtClean="0">
                <a:latin typeface="Times New Roman" pitchFamily="18" charset="0"/>
                <a:cs typeface="Times New Roman" pitchFamily="18" charset="0"/>
              </a:rPr>
              <a:t> 8.4.2016 che hanno avuto una sede di titolarità non compresa tra quelle espresse a domanda ovvero i docenti che siano stati restituiti ai ruoli oltre i termini di presentazione delle domande di mobilità;</a:t>
            </a:r>
          </a:p>
          <a:p>
            <a:pPr>
              <a:buClr>
                <a:srgbClr val="0070C0"/>
              </a:buClr>
            </a:pPr>
            <a:r>
              <a:rPr lang="it-IT" sz="2000" dirty="0" smtClean="0">
                <a:latin typeface="Times New Roman" pitchFamily="18" charset="0"/>
                <a:cs typeface="Times New Roman" pitchFamily="18" charset="0"/>
              </a:rPr>
              <a:t>I docenti che non otterranno un ambito nazionale nella fase C dei trasferimenti per mancanza di disponibilità;</a:t>
            </a:r>
          </a:p>
          <a:p>
            <a:pPr>
              <a:buClr>
                <a:srgbClr val="0070C0"/>
              </a:buClr>
            </a:pPr>
            <a:r>
              <a:rPr lang="it-IT" sz="2000" dirty="0" smtClean="0">
                <a:latin typeface="Times New Roman" pitchFamily="18" charset="0"/>
                <a:cs typeface="Times New Roman" pitchFamily="18" charset="0"/>
              </a:rPr>
              <a:t>I docenti titolari su insegnamento curriculare in possesso del titolo di specializzazione possono chiedere di essere utilizzati solo su sostegno, nell’ambito dello stesso grado di istruzione;</a:t>
            </a:r>
          </a:p>
          <a:p>
            <a:pPr>
              <a:buClr>
                <a:srgbClr val="0070C0"/>
              </a:buClr>
            </a:pPr>
            <a:r>
              <a:rPr lang="it-IT" sz="2000" dirty="0" smtClean="0">
                <a:latin typeface="Times New Roman" pitchFamily="18" charset="0"/>
                <a:cs typeface="Times New Roman" pitchFamily="18" charset="0"/>
              </a:rPr>
              <a:t>Possono chiedere utilizzazione sul sostegno i docenti che abbiano superato o stiano frequentando corsi di riconversione professionale, o corsi intensivi per il conseguimento del titolo di specializzazione per l’insegnamento su posti di sostegno;</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1"/>
          <p:cNvSpPr>
            <a:spLocks noGrp="1"/>
          </p:cNvSpPr>
          <p:nvPr>
            <p:ph idx="1"/>
          </p:nvPr>
        </p:nvSpPr>
        <p:spPr/>
        <p:txBody>
          <a:bodyPr>
            <a:normAutofit/>
          </a:bodyPr>
          <a:lstStyle/>
          <a:p>
            <a:endParaRPr lang="it-IT" dirty="0" smtClean="0"/>
          </a:p>
          <a:p>
            <a:pPr>
              <a:buClr>
                <a:srgbClr val="0070C0"/>
              </a:buClr>
            </a:pPr>
            <a:r>
              <a:rPr lang="it-IT" sz="2800" b="1" dirty="0" smtClean="0">
                <a:latin typeface="Times New Roman" pitchFamily="18" charset="0"/>
                <a:cs typeface="Times New Roman" pitchFamily="18" charset="0"/>
              </a:rPr>
              <a:t>È possibile l’utilizzazione interprovinciale</a:t>
            </a:r>
            <a:r>
              <a:rPr lang="it-IT" dirty="0" smtClean="0">
                <a:latin typeface="Times New Roman" pitchFamily="18" charset="0"/>
                <a:cs typeface="Times New Roman" pitchFamily="18" charset="0"/>
              </a:rPr>
              <a:t>:</a:t>
            </a:r>
          </a:p>
          <a:p>
            <a:pPr>
              <a:buNone/>
            </a:pPr>
            <a:endParaRPr lang="it-IT" sz="2400" dirty="0" smtClean="0">
              <a:latin typeface="Times New Roman" pitchFamily="18" charset="0"/>
              <a:cs typeface="Times New Roman" pitchFamily="18" charset="0"/>
            </a:endParaRPr>
          </a:p>
          <a:p>
            <a:pPr lvl="1">
              <a:buFont typeface="Wingdings" pitchFamily="2" charset="2"/>
              <a:buChar char="§"/>
            </a:pPr>
            <a:r>
              <a:rPr lang="it-IT" sz="2400" dirty="0" smtClean="0">
                <a:latin typeface="Times New Roman" pitchFamily="18" charset="0"/>
                <a:cs typeface="Times New Roman" pitchFamily="18" charset="0"/>
              </a:rPr>
              <a:t>Solo al fine di agevolare il riassorbimento dell'esubero.</a:t>
            </a:r>
          </a:p>
          <a:p>
            <a:pPr lvl="1">
              <a:buFont typeface="Wingdings" pitchFamily="2" charset="2"/>
              <a:buChar char="§"/>
            </a:pPr>
            <a:endParaRPr lang="it-IT" sz="1000" dirty="0" smtClean="0">
              <a:latin typeface="Times New Roman" pitchFamily="18" charset="0"/>
              <a:cs typeface="Times New Roman" pitchFamily="18" charset="0"/>
            </a:endParaRPr>
          </a:p>
          <a:p>
            <a:pPr lvl="1">
              <a:buFont typeface="Wingdings" pitchFamily="2" charset="2"/>
              <a:buChar char="§"/>
            </a:pPr>
            <a:r>
              <a:rPr lang="it-IT" sz="2400" dirty="0" smtClean="0">
                <a:latin typeface="Times New Roman" pitchFamily="18" charset="0"/>
                <a:cs typeface="Times New Roman" pitchFamily="18" charset="0"/>
              </a:rPr>
              <a:t>Sono quindi consentite operazioni di utilizzazione a domanda da fuori provincia esclusivamente ove permanga la situazione di esubero nel posto o nella classe di concorso della provincia di appartenenza.</a:t>
            </a:r>
          </a:p>
          <a:p>
            <a:pPr marL="800100" lvl="2" indent="0">
              <a:buNone/>
            </a:pPr>
            <a:endParaRPr lang="it-IT" sz="2000" dirty="0" smtClean="0">
              <a:latin typeface="Times New Roman" pitchFamily="18" charset="0"/>
              <a:cs typeface="Times New Roman" pitchFamily="18" charset="0"/>
            </a:endParaRPr>
          </a:p>
        </p:txBody>
      </p:sp>
      <p:sp>
        <p:nvSpPr>
          <p:cNvPr id="3" name="Titolo 2"/>
          <p:cNvSpPr>
            <a:spLocks noGrp="1"/>
          </p:cNvSpPr>
          <p:nvPr>
            <p:ph type="title"/>
          </p:nvPr>
        </p:nvSpPr>
        <p:spPr>
          <a:xfrm>
            <a:off x="457200" y="620688"/>
            <a:ext cx="8229600" cy="1080120"/>
          </a:xfrm>
        </p:spPr>
        <p:txBody>
          <a:bodyPr>
            <a:noAutofit/>
          </a:bodyPr>
          <a:lstStyle/>
          <a:p>
            <a:pPr algn="ctr" fontAlgn="auto">
              <a:spcAft>
                <a:spcPts val="0"/>
              </a:spcAft>
              <a:defRPr/>
            </a:pPr>
            <a:r>
              <a:rPr lang="it-IT" sz="2400" dirty="0" smtClean="0">
                <a:latin typeface="Engravers MT" pitchFamily="18" charset="0"/>
              </a:rPr>
              <a:t>Utilizzazione interprovinciale</a:t>
            </a:r>
            <a:endParaRPr lang="it-IT" sz="1600" dirty="0">
              <a:latin typeface="Engravers MT" pitchFamily="18" charset="0"/>
              <a:cs typeface="Times New Roman" pitchFamily="18" charset="0"/>
            </a:endParaRPr>
          </a:p>
        </p:txBody>
      </p:sp>
      <p:pic>
        <p:nvPicPr>
          <p:cNvPr id="4"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1"/>
          <p:cNvSpPr>
            <a:spLocks noGrp="1"/>
          </p:cNvSpPr>
          <p:nvPr>
            <p:ph idx="1"/>
          </p:nvPr>
        </p:nvSpPr>
        <p:spPr>
          <a:xfrm>
            <a:off x="457200" y="1628800"/>
            <a:ext cx="8229600" cy="4378491"/>
          </a:xfrm>
        </p:spPr>
        <p:txBody>
          <a:bodyPr>
            <a:normAutofit fontScale="92500" lnSpcReduction="20000"/>
          </a:bodyPr>
          <a:lstStyle/>
          <a:p>
            <a:endParaRPr lang="it-IT" dirty="0" smtClean="0"/>
          </a:p>
          <a:p>
            <a:pPr>
              <a:buClr>
                <a:srgbClr val="0070C0"/>
              </a:buClr>
            </a:pPr>
            <a:r>
              <a:rPr lang="it-IT" sz="2800" dirty="0" smtClean="0">
                <a:latin typeface="Times New Roman" pitchFamily="18" charset="0"/>
                <a:cs typeface="Times New Roman" pitchFamily="18" charset="0"/>
              </a:rPr>
              <a:t>È calcolato ai sensi della tabella di valutazione titoli allegata al </a:t>
            </a:r>
            <a:r>
              <a:rPr lang="it-IT" sz="2800" dirty="0" err="1" smtClean="0">
                <a:latin typeface="Times New Roman" pitchFamily="18" charset="0"/>
                <a:cs typeface="Times New Roman" pitchFamily="18" charset="0"/>
              </a:rPr>
              <a:t>C.C.N.I.</a:t>
            </a:r>
            <a:r>
              <a:rPr lang="it-IT" sz="2800" dirty="0" smtClean="0">
                <a:latin typeface="Times New Roman" pitchFamily="18" charset="0"/>
                <a:cs typeface="Times New Roman" pitchFamily="18" charset="0"/>
              </a:rPr>
              <a:t>, ma con riferimento alle parti relative ai </a:t>
            </a:r>
            <a:r>
              <a:rPr lang="it-IT" sz="2800" b="1" dirty="0" smtClean="0">
                <a:latin typeface="Times New Roman" pitchFamily="18" charset="0"/>
                <a:cs typeface="Times New Roman" pitchFamily="18" charset="0"/>
              </a:rPr>
              <a:t>trasferimenti d’ufficio</a:t>
            </a:r>
          </a:p>
          <a:p>
            <a:pPr>
              <a:buClr>
                <a:srgbClr val="0070C0"/>
              </a:buClr>
              <a:buNone/>
            </a:pPr>
            <a:endParaRPr lang="it-IT" sz="2800" b="1" dirty="0" smtClean="0">
              <a:latin typeface="Times New Roman" pitchFamily="18" charset="0"/>
              <a:cs typeface="Times New Roman" pitchFamily="18" charset="0"/>
            </a:endParaRPr>
          </a:p>
          <a:p>
            <a:pPr>
              <a:buClr>
                <a:srgbClr val="0070C0"/>
              </a:buClr>
            </a:pPr>
            <a:r>
              <a:rPr lang="it-IT" sz="2800" dirty="0" smtClean="0">
                <a:latin typeface="Times New Roman" pitchFamily="18" charset="0"/>
                <a:cs typeface="Times New Roman" pitchFamily="18" charset="0"/>
              </a:rPr>
              <a:t>Nelle utilizzazioni </a:t>
            </a:r>
            <a:r>
              <a:rPr lang="it-IT" sz="2800" b="1" dirty="0" smtClean="0">
                <a:latin typeface="Times New Roman" pitchFamily="18" charset="0"/>
                <a:cs typeface="Times New Roman" pitchFamily="18" charset="0"/>
              </a:rPr>
              <a:t>va valutato anche l’anno scolastico in corso</a:t>
            </a:r>
            <a:r>
              <a:rPr lang="it-IT" sz="2800" dirty="0" smtClean="0">
                <a:latin typeface="Times New Roman" pitchFamily="18" charset="0"/>
                <a:cs typeface="Times New Roman" pitchFamily="18" charset="0"/>
              </a:rPr>
              <a:t>:</a:t>
            </a:r>
          </a:p>
          <a:p>
            <a:pPr>
              <a:buNone/>
            </a:pPr>
            <a:endParaRPr lang="it-IT" sz="1100" dirty="0" smtClean="0">
              <a:latin typeface="Times New Roman" pitchFamily="18" charset="0"/>
              <a:cs typeface="Times New Roman" pitchFamily="18" charset="0"/>
            </a:endParaRPr>
          </a:p>
          <a:p>
            <a:pPr lvl="1">
              <a:buFont typeface="Wingdings" pitchFamily="2" charset="2"/>
              <a:buChar char="§"/>
            </a:pPr>
            <a:r>
              <a:rPr lang="it-IT" sz="2400" dirty="0" smtClean="0">
                <a:latin typeface="Times New Roman" pitchFamily="18" charset="0"/>
                <a:cs typeface="Times New Roman" pitchFamily="18" charset="0"/>
              </a:rPr>
              <a:t>Bisognerà quindi aggiungere il punteggio relativo all’anno di servizio e alla continuità del servizio ed eventuali titoli conseguiti e non valutati precedentemente. Questi ultimi possono essere conseguiti e quindi valutati fino alla data di scadenza delle domande.</a:t>
            </a:r>
          </a:p>
          <a:p>
            <a:pPr marL="800100" lvl="2" indent="0">
              <a:buNone/>
            </a:pPr>
            <a:endParaRPr lang="it-IT" sz="2000" dirty="0" smtClean="0"/>
          </a:p>
        </p:txBody>
      </p:sp>
      <p:sp>
        <p:nvSpPr>
          <p:cNvPr id="3" name="Titolo 2"/>
          <p:cNvSpPr>
            <a:spLocks noGrp="1"/>
          </p:cNvSpPr>
          <p:nvPr>
            <p:ph type="title"/>
          </p:nvPr>
        </p:nvSpPr>
        <p:spPr>
          <a:xfrm>
            <a:off x="457200" y="620688"/>
            <a:ext cx="8229600" cy="1080120"/>
          </a:xfrm>
        </p:spPr>
        <p:txBody>
          <a:bodyPr>
            <a:noAutofit/>
          </a:bodyPr>
          <a:lstStyle/>
          <a:p>
            <a:pPr algn="ctr" fontAlgn="auto">
              <a:spcAft>
                <a:spcPts val="0"/>
              </a:spcAft>
              <a:defRPr/>
            </a:pPr>
            <a:r>
              <a:rPr lang="it-IT" sz="2400" i="1" dirty="0" smtClean="0">
                <a:latin typeface="Engravers MT" pitchFamily="18" charset="0"/>
              </a:rPr>
              <a:t/>
            </a:r>
            <a:br>
              <a:rPr lang="it-IT" sz="2400" i="1" dirty="0" smtClean="0">
                <a:latin typeface="Engravers MT" pitchFamily="18" charset="0"/>
              </a:rPr>
            </a:br>
            <a:r>
              <a:rPr lang="it-IT" sz="2400" dirty="0" smtClean="0">
                <a:latin typeface="Engravers MT" pitchFamily="18" charset="0"/>
              </a:rPr>
              <a:t>Calcolo del punteggio dell’utilizzazione</a:t>
            </a:r>
            <a:br>
              <a:rPr lang="it-IT" sz="2400" dirty="0" smtClean="0">
                <a:latin typeface="Engravers MT" pitchFamily="18" charset="0"/>
              </a:rPr>
            </a:br>
            <a:endParaRPr lang="it-IT" sz="1600" dirty="0">
              <a:latin typeface="Engravers MT" pitchFamily="18" charset="0"/>
              <a:cs typeface="Times New Roman" pitchFamily="18" charset="0"/>
            </a:endParaRPr>
          </a:p>
        </p:txBody>
      </p:sp>
      <p:pic>
        <p:nvPicPr>
          <p:cNvPr id="4"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1"/>
          <p:cNvSpPr>
            <a:spLocks noGrp="1"/>
          </p:cNvSpPr>
          <p:nvPr>
            <p:ph idx="1"/>
          </p:nvPr>
        </p:nvSpPr>
        <p:spPr>
          <a:xfrm>
            <a:off x="467544" y="1772816"/>
            <a:ext cx="8229600" cy="4453955"/>
          </a:xfrm>
        </p:spPr>
        <p:txBody>
          <a:bodyPr>
            <a:normAutofit fontScale="70000" lnSpcReduction="20000"/>
          </a:bodyPr>
          <a:lstStyle/>
          <a:p>
            <a:pPr>
              <a:buClr>
                <a:srgbClr val="0070C0"/>
              </a:buClr>
            </a:pPr>
            <a:r>
              <a:rPr lang="it-IT" sz="2600" dirty="0" smtClean="0">
                <a:latin typeface="Times New Roman" pitchFamily="18" charset="0"/>
                <a:cs typeface="Times New Roman" pitchFamily="18" charset="0"/>
              </a:rPr>
              <a:t>Gli</a:t>
            </a:r>
            <a:r>
              <a:rPr lang="it-IT" dirty="0" smtClean="0"/>
              <a:t> </a:t>
            </a:r>
            <a:r>
              <a:rPr lang="it-IT" sz="2800" dirty="0" smtClean="0">
                <a:latin typeface="Times New Roman" pitchFamily="18" charset="0"/>
                <a:cs typeface="Times New Roman" pitchFamily="18" charset="0"/>
              </a:rPr>
              <a:t>allegati si inseriscono direttamente da istanze online prima di compilare il modulo-domanda. </a:t>
            </a:r>
          </a:p>
          <a:p>
            <a:pPr>
              <a:buClr>
                <a:srgbClr val="0070C0"/>
              </a:buClr>
              <a:buNone/>
            </a:pPr>
            <a:endParaRPr lang="it-IT" sz="1400" dirty="0" smtClean="0">
              <a:latin typeface="Times New Roman" pitchFamily="18" charset="0"/>
              <a:cs typeface="Times New Roman" pitchFamily="18" charset="0"/>
            </a:endParaRPr>
          </a:p>
          <a:p>
            <a:pPr>
              <a:buClr>
                <a:srgbClr val="0070C0"/>
              </a:buClr>
            </a:pPr>
            <a:r>
              <a:rPr lang="it-IT" sz="2800" dirty="0" smtClean="0">
                <a:latin typeface="Times New Roman" pitchFamily="18" charset="0"/>
                <a:cs typeface="Times New Roman" pitchFamily="18" charset="0"/>
              </a:rPr>
              <a:t>Bisogna accedere alla pagina personale di Istanze on </a:t>
            </a:r>
            <a:r>
              <a:rPr lang="it-IT" sz="2800" dirty="0" err="1" smtClean="0">
                <a:latin typeface="Times New Roman" pitchFamily="18" charset="0"/>
                <a:cs typeface="Times New Roman" pitchFamily="18" charset="0"/>
              </a:rPr>
              <a:t>line</a:t>
            </a:r>
            <a:r>
              <a:rPr lang="it-IT" sz="2800" dirty="0" smtClean="0">
                <a:latin typeface="Times New Roman" pitchFamily="18" charset="0"/>
                <a:cs typeface="Times New Roman" pitchFamily="18" charset="0"/>
              </a:rPr>
              <a:t> con username e password. L’inserimento si completerà con il codice personale. </a:t>
            </a:r>
          </a:p>
          <a:p>
            <a:pPr>
              <a:buClr>
                <a:srgbClr val="0070C0"/>
              </a:buClr>
              <a:buNone/>
            </a:pPr>
            <a:endParaRPr lang="it-IT" sz="1400" dirty="0" smtClean="0">
              <a:latin typeface="Times New Roman" pitchFamily="18" charset="0"/>
              <a:cs typeface="Times New Roman" pitchFamily="18" charset="0"/>
            </a:endParaRPr>
          </a:p>
          <a:p>
            <a:pPr>
              <a:buClr>
                <a:srgbClr val="0070C0"/>
              </a:buClr>
            </a:pPr>
            <a:r>
              <a:rPr lang="it-IT" sz="2800" dirty="0" smtClean="0">
                <a:latin typeface="Times New Roman" pitchFamily="18" charset="0"/>
                <a:cs typeface="Times New Roman" pitchFamily="18" charset="0"/>
              </a:rPr>
              <a:t>Prima di iniziare la vera e propria compilazione della domanda, bisogna caricare gli allegati che si intende presentare. </a:t>
            </a:r>
          </a:p>
          <a:p>
            <a:pPr>
              <a:buClr>
                <a:srgbClr val="0070C0"/>
              </a:buClr>
              <a:buNone/>
            </a:pPr>
            <a:endParaRPr lang="it-IT" sz="1400" dirty="0" smtClean="0">
              <a:latin typeface="Times New Roman" pitchFamily="18" charset="0"/>
              <a:cs typeface="Times New Roman" pitchFamily="18" charset="0"/>
            </a:endParaRPr>
          </a:p>
          <a:p>
            <a:pPr>
              <a:buClr>
                <a:srgbClr val="0070C0"/>
              </a:buClr>
            </a:pPr>
            <a:r>
              <a:rPr lang="it-IT" sz="2800" dirty="0" smtClean="0">
                <a:latin typeface="Times New Roman" pitchFamily="18" charset="0"/>
                <a:cs typeface="Times New Roman" pitchFamily="18" charset="0"/>
              </a:rPr>
              <a:t>Sulla destra della pagina, bisogna accedere a Altri servizi - Gestione allegati - Cliccare su “Avanti” e poi, dopo aver letto attentamente le istruzioni, su “Accedi”. </a:t>
            </a:r>
          </a:p>
          <a:p>
            <a:pPr>
              <a:buClr>
                <a:srgbClr val="0070C0"/>
              </a:buClr>
              <a:buNone/>
            </a:pPr>
            <a:endParaRPr lang="it-IT" sz="1400" dirty="0" smtClean="0">
              <a:latin typeface="Times New Roman" pitchFamily="18" charset="0"/>
              <a:cs typeface="Times New Roman" pitchFamily="18" charset="0"/>
            </a:endParaRPr>
          </a:p>
          <a:p>
            <a:pPr>
              <a:buClr>
                <a:srgbClr val="0070C0"/>
              </a:buClr>
            </a:pPr>
            <a:r>
              <a:rPr lang="it-IT" sz="2800" dirty="0" smtClean="0">
                <a:latin typeface="Times New Roman" pitchFamily="18" charset="0"/>
                <a:cs typeface="Times New Roman" pitchFamily="18" charset="0"/>
              </a:rPr>
              <a:t>Anche l’eventuale certificazione medica può essere scannerizzata ed allegata alla domanda in modalità online senza necessità di essere consegnata a mano, con raccomandata a/r o tramite pec.  Queste ultime possibilità rimangono comunque valide.</a:t>
            </a:r>
          </a:p>
          <a:p>
            <a:pPr marL="800100" lvl="2" indent="0">
              <a:buNone/>
            </a:pPr>
            <a:endParaRPr lang="it-IT" sz="2000" dirty="0" smtClean="0">
              <a:latin typeface="Times New Roman" pitchFamily="18" charset="0"/>
              <a:cs typeface="Times New Roman" pitchFamily="18" charset="0"/>
            </a:endParaRPr>
          </a:p>
        </p:txBody>
      </p:sp>
      <p:sp>
        <p:nvSpPr>
          <p:cNvPr id="3" name="Titolo 2"/>
          <p:cNvSpPr>
            <a:spLocks noGrp="1"/>
          </p:cNvSpPr>
          <p:nvPr>
            <p:ph type="title"/>
          </p:nvPr>
        </p:nvSpPr>
        <p:spPr>
          <a:xfrm>
            <a:off x="457200" y="620688"/>
            <a:ext cx="8229600" cy="1080120"/>
          </a:xfrm>
        </p:spPr>
        <p:txBody>
          <a:bodyPr>
            <a:noAutofit/>
          </a:bodyPr>
          <a:lstStyle/>
          <a:p>
            <a:pPr algn="ctr" fontAlgn="auto">
              <a:spcAft>
                <a:spcPts val="0"/>
              </a:spcAft>
              <a:defRPr/>
            </a:pPr>
            <a:r>
              <a:rPr lang="it-IT" sz="2400" dirty="0" smtClean="0">
                <a:latin typeface="Engravers MT" pitchFamily="18" charset="0"/>
              </a:rPr>
              <a:t>Allegati nella domanda online</a:t>
            </a:r>
            <a:endParaRPr lang="it-IT" sz="1600" dirty="0">
              <a:latin typeface="Engravers MT" pitchFamily="18" charset="0"/>
              <a:cs typeface="Times New Roman" pitchFamily="18" charset="0"/>
            </a:endParaRPr>
          </a:p>
        </p:txBody>
      </p:sp>
      <p:pic>
        <p:nvPicPr>
          <p:cNvPr id="4"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1"/>
          <p:cNvSpPr>
            <a:spLocks noGrp="1"/>
          </p:cNvSpPr>
          <p:nvPr>
            <p:ph idx="1"/>
          </p:nvPr>
        </p:nvSpPr>
        <p:spPr>
          <a:xfrm>
            <a:off x="457200" y="1916832"/>
            <a:ext cx="8229600" cy="4176464"/>
          </a:xfrm>
        </p:spPr>
        <p:txBody>
          <a:bodyPr>
            <a:normAutofit lnSpcReduction="10000"/>
          </a:bodyPr>
          <a:lstStyle/>
          <a:p>
            <a:pPr>
              <a:buClr>
                <a:srgbClr val="0070C0"/>
              </a:buClr>
            </a:pPr>
            <a:r>
              <a:rPr lang="it-IT" sz="2400" dirty="0" smtClean="0">
                <a:latin typeface="Times New Roman" pitchFamily="18" charset="0"/>
                <a:cs typeface="Times New Roman" pitchFamily="18" charset="0"/>
              </a:rPr>
              <a:t>Per</a:t>
            </a:r>
            <a:r>
              <a:rPr lang="it-IT" sz="2400" dirty="0" smtClean="0"/>
              <a:t> </a:t>
            </a:r>
            <a:r>
              <a:rPr lang="it-IT" sz="2400" dirty="0" smtClean="0">
                <a:latin typeface="Times New Roman" pitchFamily="18" charset="0"/>
                <a:cs typeface="Times New Roman" pitchFamily="18" charset="0"/>
              </a:rPr>
              <a:t>comprovare i requisiti richiesti per le assegnazioni provvisorie ed ottenere anche il punteggio (laddove previsto), è necessario presentare le dichiarazioni personali sostitutive delle certificazioni:</a:t>
            </a:r>
          </a:p>
          <a:p>
            <a:pPr>
              <a:buNone/>
            </a:pPr>
            <a:endParaRPr lang="it-IT" sz="1200" dirty="0" smtClean="0">
              <a:latin typeface="Times New Roman" pitchFamily="18" charset="0"/>
              <a:cs typeface="Times New Roman" pitchFamily="18" charset="0"/>
            </a:endParaRPr>
          </a:p>
          <a:p>
            <a:pPr lvl="1">
              <a:buFont typeface="Wingdings" pitchFamily="2" charset="2"/>
              <a:buChar char="§"/>
            </a:pPr>
            <a:r>
              <a:rPr lang="it-IT" sz="2000" dirty="0" smtClean="0">
                <a:latin typeface="Times New Roman" pitchFamily="18" charset="0"/>
                <a:cs typeface="Times New Roman" pitchFamily="18" charset="0"/>
              </a:rPr>
              <a:t>residenza del </a:t>
            </a:r>
            <a:r>
              <a:rPr lang="it-IT" sz="2000" dirty="0" err="1" smtClean="0">
                <a:latin typeface="Times New Roman" pitchFamily="18" charset="0"/>
                <a:cs typeface="Times New Roman" pitchFamily="18" charset="0"/>
              </a:rPr>
              <a:t>coniuge…età</a:t>
            </a:r>
            <a:r>
              <a:rPr lang="it-IT" sz="2000" dirty="0" smtClean="0">
                <a:latin typeface="Times New Roman" pitchFamily="18" charset="0"/>
                <a:cs typeface="Times New Roman" pitchFamily="18" charset="0"/>
              </a:rPr>
              <a:t> dei genitori e dei figli </a:t>
            </a:r>
            <a:r>
              <a:rPr lang="it-IT" sz="2000" dirty="0" err="1" smtClean="0">
                <a:latin typeface="Times New Roman" pitchFamily="18" charset="0"/>
                <a:cs typeface="Times New Roman" pitchFamily="18" charset="0"/>
              </a:rPr>
              <a:t>…dichiarazione</a:t>
            </a:r>
            <a:r>
              <a:rPr lang="it-IT" sz="2000" dirty="0" smtClean="0">
                <a:latin typeface="Times New Roman" pitchFamily="18" charset="0"/>
                <a:cs typeface="Times New Roman" pitchFamily="18" charset="0"/>
              </a:rPr>
              <a:t> degli altri familiari a non potersi occupare del disabile per motivi esclusivamente oggettivi ecc.);</a:t>
            </a:r>
          </a:p>
          <a:p>
            <a:pPr lvl="1">
              <a:buFont typeface="Wingdings" pitchFamily="2" charset="2"/>
              <a:buChar char="§"/>
            </a:pPr>
            <a:endParaRPr lang="it-IT" sz="900" dirty="0" smtClean="0">
              <a:latin typeface="Times New Roman" pitchFamily="18" charset="0"/>
              <a:cs typeface="Times New Roman" pitchFamily="18" charset="0"/>
            </a:endParaRPr>
          </a:p>
          <a:p>
            <a:pPr lvl="1">
              <a:buFont typeface="Wingdings" pitchFamily="2" charset="2"/>
              <a:buChar char="§"/>
            </a:pPr>
            <a:r>
              <a:rPr lang="it-IT" sz="2000" dirty="0" smtClean="0">
                <a:latin typeface="Times New Roman" pitchFamily="18" charset="0"/>
                <a:cs typeface="Times New Roman" pitchFamily="18" charset="0"/>
              </a:rPr>
              <a:t>salvo i casi in cui è obbligatorio allegare una certificazione (certificazioni relative alla disabilità propria o del </a:t>
            </a:r>
            <a:r>
              <a:rPr lang="it-IT" sz="2000" dirty="0" err="1" smtClean="0">
                <a:latin typeface="Times New Roman" pitchFamily="18" charset="0"/>
                <a:cs typeface="Times New Roman" pitchFamily="18" charset="0"/>
              </a:rPr>
              <a:t>familiare…invalidità…patologie</a:t>
            </a:r>
            <a:r>
              <a:rPr lang="it-IT" sz="2000" dirty="0" smtClean="0">
                <a:latin typeface="Times New Roman" pitchFamily="18" charset="0"/>
                <a:cs typeface="Times New Roman" pitchFamily="18" charset="0"/>
              </a:rPr>
              <a:t> invalidanti </a:t>
            </a:r>
            <a:r>
              <a:rPr lang="it-IT" sz="2000" dirty="0" err="1" smtClean="0">
                <a:latin typeface="Times New Roman" pitchFamily="18" charset="0"/>
                <a:cs typeface="Times New Roman" pitchFamily="18" charset="0"/>
              </a:rPr>
              <a:t>ecc…</a:t>
            </a:r>
            <a:r>
              <a:rPr lang="it-IT" sz="2000" dirty="0" smtClean="0">
                <a:latin typeface="Times New Roman" pitchFamily="18" charset="0"/>
                <a:cs typeface="Times New Roman" pitchFamily="18" charset="0"/>
              </a:rPr>
              <a:t>). </a:t>
            </a:r>
          </a:p>
          <a:p>
            <a:pPr lvl="1">
              <a:buFont typeface="Wingdings" pitchFamily="2" charset="2"/>
              <a:buChar char="§"/>
            </a:pPr>
            <a:endParaRPr lang="it-IT" sz="900" dirty="0" smtClean="0">
              <a:latin typeface="Times New Roman" pitchFamily="18" charset="0"/>
              <a:cs typeface="Times New Roman" pitchFamily="18" charset="0"/>
            </a:endParaRPr>
          </a:p>
          <a:p>
            <a:pPr lvl="1">
              <a:buFont typeface="Wingdings" pitchFamily="2" charset="2"/>
              <a:buChar char="§"/>
            </a:pPr>
            <a:r>
              <a:rPr lang="it-IT" sz="2000" dirty="0" smtClean="0">
                <a:latin typeface="Times New Roman" pitchFamily="18" charset="0"/>
                <a:cs typeface="Times New Roman" pitchFamily="18" charset="0"/>
              </a:rPr>
              <a:t>le certificazioni mediche non possono essere autocertificate.</a:t>
            </a:r>
          </a:p>
          <a:p>
            <a:pPr marL="800100" lvl="2" indent="0">
              <a:buNone/>
            </a:pPr>
            <a:endParaRPr lang="it-IT" sz="2000" dirty="0" smtClean="0">
              <a:latin typeface="Times New Roman" pitchFamily="18" charset="0"/>
              <a:cs typeface="Times New Roman" pitchFamily="18" charset="0"/>
            </a:endParaRPr>
          </a:p>
        </p:txBody>
      </p:sp>
      <p:sp>
        <p:nvSpPr>
          <p:cNvPr id="3" name="Titolo 2"/>
          <p:cNvSpPr>
            <a:spLocks noGrp="1"/>
          </p:cNvSpPr>
          <p:nvPr>
            <p:ph type="title"/>
          </p:nvPr>
        </p:nvSpPr>
        <p:spPr>
          <a:xfrm>
            <a:off x="457200" y="764704"/>
            <a:ext cx="8229600" cy="1080120"/>
          </a:xfrm>
        </p:spPr>
        <p:txBody>
          <a:bodyPr>
            <a:noAutofit/>
          </a:bodyPr>
          <a:lstStyle/>
          <a:p>
            <a:pPr algn="ctr" fontAlgn="auto">
              <a:spcAft>
                <a:spcPts val="0"/>
              </a:spcAft>
              <a:defRPr/>
            </a:pPr>
            <a:r>
              <a:rPr lang="it-IT" sz="2400" dirty="0" smtClean="0">
                <a:latin typeface="Engravers MT" pitchFamily="18" charset="0"/>
              </a:rPr>
              <a:t>Allegati per le assegnazioni provvisorie</a:t>
            </a:r>
            <a:br>
              <a:rPr lang="it-IT" sz="2400" dirty="0" smtClean="0">
                <a:latin typeface="Engravers MT" pitchFamily="18" charset="0"/>
              </a:rPr>
            </a:br>
            <a:endParaRPr lang="it-IT" sz="1600" dirty="0">
              <a:latin typeface="Engravers MT" pitchFamily="18" charset="0"/>
              <a:cs typeface="Times New Roman" pitchFamily="18" charset="0"/>
            </a:endParaRPr>
          </a:p>
        </p:txBody>
      </p:sp>
      <p:pic>
        <p:nvPicPr>
          <p:cNvPr id="4"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2204864"/>
            <a:ext cx="8229600" cy="3633664"/>
          </a:xfrm>
        </p:spPr>
        <p:txBody>
          <a:bodyPr>
            <a:normAutofit lnSpcReduction="10000"/>
          </a:bodyPr>
          <a:lstStyle/>
          <a:p>
            <a:pPr>
              <a:buClr>
                <a:srgbClr val="0070C0"/>
              </a:buClr>
            </a:pPr>
            <a:r>
              <a:rPr lang="it-IT" sz="2400" dirty="0" smtClean="0">
                <a:latin typeface="Times New Roman" pitchFamily="18" charset="0"/>
                <a:cs typeface="Times New Roman" pitchFamily="18" charset="0"/>
              </a:rPr>
              <a:t>Con la domanda di assegnazione provvisoria o di utilizzazione il personale già di ruolo chiede di poter essere assegnato o utilizzato solitamente presso altra istituzione scolastica, diversa da quella di titolarità, per l’anno scolastico successivo a quello nel quale viene inoltrata la domanda. </a:t>
            </a:r>
          </a:p>
          <a:p>
            <a:pPr>
              <a:buNone/>
            </a:pPr>
            <a:endParaRPr lang="it-IT" sz="2400" dirty="0" smtClean="0">
              <a:latin typeface="Times New Roman" pitchFamily="18" charset="0"/>
              <a:cs typeface="Times New Roman" pitchFamily="18" charset="0"/>
            </a:endParaRPr>
          </a:p>
          <a:p>
            <a:pPr>
              <a:buClr>
                <a:srgbClr val="0070C0"/>
              </a:buClr>
            </a:pPr>
            <a:r>
              <a:rPr lang="it-IT" sz="2400" dirty="0" smtClean="0">
                <a:latin typeface="Times New Roman" pitchFamily="18" charset="0"/>
                <a:cs typeface="Times New Roman" pitchFamily="18" charset="0"/>
              </a:rPr>
              <a:t>Le assegnazioni provvisorie e le utilizzazioni, quindi, riguardano un solo anno scolastico, non sono trasferimenti, ma rappresentano soltanto una sistemazione provvisoria che, se ricorrono le condizioni, può essere richiesta ogni anno.</a:t>
            </a:r>
          </a:p>
          <a:p>
            <a:pPr marL="365760" indent="-256032" fontAlgn="auto">
              <a:spcAft>
                <a:spcPts val="0"/>
              </a:spcAft>
              <a:buFont typeface="Wingdings 3"/>
              <a:buChar char=""/>
              <a:defRPr/>
            </a:pPr>
            <a:endParaRPr lang="it-IT" dirty="0"/>
          </a:p>
        </p:txBody>
      </p:sp>
      <p:sp>
        <p:nvSpPr>
          <p:cNvPr id="2" name="Titolo 1"/>
          <p:cNvSpPr>
            <a:spLocks noGrp="1"/>
          </p:cNvSpPr>
          <p:nvPr>
            <p:ph type="title"/>
          </p:nvPr>
        </p:nvSpPr>
        <p:spPr>
          <a:xfrm>
            <a:off x="467544" y="332656"/>
            <a:ext cx="8229600" cy="1498178"/>
          </a:xfrm>
        </p:spPr>
        <p:txBody>
          <a:bodyPr>
            <a:normAutofit/>
          </a:bodyPr>
          <a:lstStyle/>
          <a:p>
            <a:pPr algn="ctr" fontAlgn="auto">
              <a:spcAft>
                <a:spcPts val="0"/>
              </a:spcAft>
              <a:defRPr/>
            </a:pPr>
            <a:r>
              <a:rPr lang="it-IT" sz="2400" dirty="0" smtClean="0">
                <a:latin typeface="Engravers MT" pitchFamily="18" charset="0"/>
              </a:rPr>
              <a:t>Cosa sono le domande </a:t>
            </a:r>
            <a:br>
              <a:rPr lang="it-IT" sz="2400" dirty="0" smtClean="0">
                <a:latin typeface="Engravers MT" pitchFamily="18" charset="0"/>
              </a:rPr>
            </a:br>
            <a:r>
              <a:rPr lang="it-IT" sz="2400" dirty="0" smtClean="0">
                <a:latin typeface="Engravers MT" pitchFamily="18" charset="0"/>
              </a:rPr>
              <a:t>di assegnazione provvisoria </a:t>
            </a:r>
            <a:br>
              <a:rPr lang="it-IT" sz="2400" dirty="0" smtClean="0">
                <a:latin typeface="Engravers MT" pitchFamily="18" charset="0"/>
              </a:rPr>
            </a:br>
            <a:r>
              <a:rPr lang="it-IT" sz="2400" dirty="0" smtClean="0">
                <a:latin typeface="Engravers MT" pitchFamily="18" charset="0"/>
              </a:rPr>
              <a:t>e di utilizzazione</a:t>
            </a:r>
            <a:endParaRPr lang="it-IT" sz="2400" dirty="0">
              <a:latin typeface="Engravers MT" pitchFamily="18" charset="0"/>
              <a:cs typeface="Times New Roman" pitchFamily="18" charset="0"/>
            </a:endParaRPr>
          </a:p>
        </p:txBody>
      </p:sp>
      <p:pic>
        <p:nvPicPr>
          <p:cNvPr id="5"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1"/>
          <p:cNvSpPr>
            <a:spLocks noGrp="1"/>
          </p:cNvSpPr>
          <p:nvPr>
            <p:ph idx="1"/>
          </p:nvPr>
        </p:nvSpPr>
        <p:spPr>
          <a:xfrm>
            <a:off x="457200" y="1844824"/>
            <a:ext cx="8229600" cy="4162467"/>
          </a:xfrm>
        </p:spPr>
        <p:txBody>
          <a:bodyPr>
            <a:normAutofit/>
          </a:bodyPr>
          <a:lstStyle/>
          <a:p>
            <a:pPr>
              <a:buClr>
                <a:srgbClr val="0070C0"/>
              </a:buClr>
            </a:pPr>
            <a:r>
              <a:rPr lang="it-IT" sz="2400" dirty="0" smtClean="0">
                <a:latin typeface="Times New Roman" pitchFamily="18" charset="0"/>
                <a:cs typeface="Times New Roman" pitchFamily="18" charset="0"/>
              </a:rPr>
              <a:t>Non</a:t>
            </a:r>
            <a:r>
              <a:rPr lang="it-IT" dirty="0" smtClean="0"/>
              <a:t> </a:t>
            </a:r>
            <a:r>
              <a:rPr lang="it-IT" sz="2400" dirty="0" smtClean="0">
                <a:latin typeface="Times New Roman" pitchFamily="18" charset="0"/>
                <a:cs typeface="Times New Roman" pitchFamily="18" charset="0"/>
              </a:rPr>
              <a:t>è necessario allegare alcuna documentazione in quanto la valutazione dei titoli relativi alle utilizzazioni di personale titolare di cattedra e/ o posto nella scuola è formulata da ciascuna istituzione scolastica in cui il personale presta servizio;</a:t>
            </a:r>
          </a:p>
          <a:p>
            <a:pPr>
              <a:buClr>
                <a:srgbClr val="0070C0"/>
              </a:buClr>
              <a:buNone/>
            </a:pPr>
            <a:endParaRPr lang="it-IT" sz="2400" dirty="0" smtClean="0">
              <a:latin typeface="Times New Roman" pitchFamily="18" charset="0"/>
              <a:cs typeface="Times New Roman" pitchFamily="18" charset="0"/>
            </a:endParaRPr>
          </a:p>
          <a:p>
            <a:pPr>
              <a:buClr>
                <a:srgbClr val="0070C0"/>
              </a:buClr>
            </a:pPr>
            <a:r>
              <a:rPr lang="it-IT" sz="2400" dirty="0" smtClean="0">
                <a:latin typeface="Times New Roman" pitchFamily="18" charset="0"/>
                <a:cs typeface="Times New Roman" pitchFamily="18" charset="0"/>
              </a:rPr>
              <a:t>tranne nei casi di conseguimento di nuovi titoli o precedenze non valutate dalla scuola predetta.</a:t>
            </a:r>
          </a:p>
          <a:p>
            <a:endParaRPr lang="it-IT" sz="2400" dirty="0" smtClean="0">
              <a:latin typeface="Times New Roman" pitchFamily="18" charset="0"/>
              <a:cs typeface="Times New Roman" pitchFamily="18" charset="0"/>
            </a:endParaRPr>
          </a:p>
          <a:p>
            <a:pPr marL="800100" lvl="2" indent="0">
              <a:buNone/>
            </a:pPr>
            <a:endParaRPr lang="it-IT" sz="2000" dirty="0" smtClean="0">
              <a:latin typeface="Times New Roman" pitchFamily="18" charset="0"/>
              <a:cs typeface="Times New Roman" pitchFamily="18" charset="0"/>
            </a:endParaRPr>
          </a:p>
        </p:txBody>
      </p:sp>
      <p:sp>
        <p:nvSpPr>
          <p:cNvPr id="3" name="Titolo 2"/>
          <p:cNvSpPr>
            <a:spLocks noGrp="1"/>
          </p:cNvSpPr>
          <p:nvPr>
            <p:ph type="title"/>
          </p:nvPr>
        </p:nvSpPr>
        <p:spPr>
          <a:xfrm>
            <a:off x="457200" y="620688"/>
            <a:ext cx="8229600" cy="936104"/>
          </a:xfrm>
        </p:spPr>
        <p:txBody>
          <a:bodyPr>
            <a:noAutofit/>
          </a:bodyPr>
          <a:lstStyle/>
          <a:p>
            <a:pPr algn="ctr" fontAlgn="auto">
              <a:spcAft>
                <a:spcPts val="0"/>
              </a:spcAft>
              <a:defRPr/>
            </a:pPr>
            <a:r>
              <a:rPr lang="it-IT" sz="2400" i="1" dirty="0" smtClean="0">
                <a:latin typeface="Engravers MT" pitchFamily="18" charset="0"/>
              </a:rPr>
              <a:t/>
            </a:r>
            <a:br>
              <a:rPr lang="it-IT" sz="2400" i="1" dirty="0" smtClean="0">
                <a:latin typeface="Engravers MT" pitchFamily="18" charset="0"/>
              </a:rPr>
            </a:br>
            <a:r>
              <a:rPr lang="it-IT" sz="2400" dirty="0" smtClean="0">
                <a:latin typeface="Engravers MT" pitchFamily="18" charset="0"/>
              </a:rPr>
              <a:t>Allegati per le utilizzazioni</a:t>
            </a:r>
            <a:br>
              <a:rPr lang="it-IT" sz="2400" dirty="0" smtClean="0">
                <a:latin typeface="Engravers MT" pitchFamily="18" charset="0"/>
              </a:rPr>
            </a:br>
            <a:endParaRPr lang="it-IT" sz="1600" dirty="0">
              <a:latin typeface="Engravers MT" pitchFamily="18" charset="0"/>
              <a:cs typeface="Times New Roman" pitchFamily="18" charset="0"/>
            </a:endParaRPr>
          </a:p>
        </p:txBody>
      </p:sp>
      <p:pic>
        <p:nvPicPr>
          <p:cNvPr id="4"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1"/>
          <p:cNvSpPr>
            <a:spLocks noGrp="1"/>
          </p:cNvSpPr>
          <p:nvPr>
            <p:ph idx="1"/>
          </p:nvPr>
        </p:nvSpPr>
        <p:spPr>
          <a:xfrm>
            <a:off x="457200" y="1988840"/>
            <a:ext cx="8229600" cy="4018451"/>
          </a:xfrm>
        </p:spPr>
        <p:txBody>
          <a:bodyPr>
            <a:normAutofit/>
          </a:bodyPr>
          <a:lstStyle/>
          <a:p>
            <a:pPr>
              <a:buClr>
                <a:srgbClr val="0070C0"/>
              </a:buClr>
            </a:pPr>
            <a:r>
              <a:rPr lang="it-IT" dirty="0" smtClean="0">
                <a:latin typeface="Times New Roman" pitchFamily="18" charset="0"/>
                <a:cs typeface="Times New Roman" pitchFamily="18" charset="0"/>
              </a:rPr>
              <a:t>Scuola primaria e infanzia 20 sedi; </a:t>
            </a:r>
          </a:p>
          <a:p>
            <a:pPr>
              <a:buClr>
                <a:srgbClr val="0070C0"/>
              </a:buClr>
              <a:buNone/>
            </a:pPr>
            <a:endParaRPr lang="it-IT" sz="1800" dirty="0" smtClean="0">
              <a:latin typeface="Times New Roman" pitchFamily="18" charset="0"/>
              <a:cs typeface="Times New Roman" pitchFamily="18" charset="0"/>
            </a:endParaRPr>
          </a:p>
          <a:p>
            <a:pPr>
              <a:buClr>
                <a:srgbClr val="0070C0"/>
              </a:buClr>
            </a:pPr>
            <a:r>
              <a:rPr lang="it-IT" dirty="0" smtClean="0">
                <a:latin typeface="Times New Roman" pitchFamily="18" charset="0"/>
                <a:cs typeface="Times New Roman" pitchFamily="18" charset="0"/>
              </a:rPr>
              <a:t>Scuola di I e II grado 15 sedi.</a:t>
            </a:r>
          </a:p>
          <a:p>
            <a:pPr>
              <a:buClr>
                <a:srgbClr val="0070C0"/>
              </a:buClr>
              <a:buNone/>
            </a:pPr>
            <a:endParaRPr lang="it-IT" sz="1800" dirty="0" smtClean="0">
              <a:latin typeface="Times New Roman" pitchFamily="18" charset="0"/>
              <a:cs typeface="Times New Roman" pitchFamily="18" charset="0"/>
            </a:endParaRPr>
          </a:p>
          <a:p>
            <a:pPr>
              <a:buClr>
                <a:srgbClr val="0070C0"/>
              </a:buClr>
            </a:pPr>
            <a:r>
              <a:rPr lang="it-IT" dirty="0" smtClean="0">
                <a:latin typeface="Times New Roman" pitchFamily="18" charset="0"/>
                <a:cs typeface="Times New Roman" pitchFamily="18" charset="0"/>
              </a:rPr>
              <a:t>Per “sedi” si intende:</a:t>
            </a:r>
          </a:p>
          <a:p>
            <a:pPr>
              <a:buClr>
                <a:srgbClr val="0070C0"/>
              </a:buClr>
            </a:pPr>
            <a:endParaRPr lang="it-IT" sz="1050" dirty="0" smtClean="0">
              <a:latin typeface="Times New Roman" pitchFamily="18" charset="0"/>
              <a:cs typeface="Times New Roman" pitchFamily="18" charset="0"/>
            </a:endParaRPr>
          </a:p>
          <a:p>
            <a:pPr lvl="1">
              <a:buFont typeface="Wingdings" pitchFamily="2" charset="2"/>
              <a:buChar char="§"/>
            </a:pPr>
            <a:r>
              <a:rPr lang="it-IT" dirty="0" smtClean="0">
                <a:latin typeface="Times New Roman" pitchFamily="18" charset="0"/>
                <a:cs typeface="Times New Roman" pitchFamily="18" charset="0"/>
              </a:rPr>
              <a:t>codice scuola</a:t>
            </a:r>
          </a:p>
          <a:p>
            <a:pPr lvl="1">
              <a:buFont typeface="Wingdings" pitchFamily="2" charset="2"/>
              <a:buChar char="§"/>
            </a:pPr>
            <a:r>
              <a:rPr lang="it-IT" dirty="0" smtClean="0">
                <a:latin typeface="Times New Roman" pitchFamily="18" charset="0"/>
                <a:cs typeface="Times New Roman" pitchFamily="18" charset="0"/>
              </a:rPr>
              <a:t>codice comune</a:t>
            </a:r>
          </a:p>
          <a:p>
            <a:pPr lvl="1">
              <a:buFont typeface="Wingdings" pitchFamily="2" charset="2"/>
              <a:buChar char="§"/>
            </a:pPr>
            <a:r>
              <a:rPr lang="it-IT" dirty="0" smtClean="0">
                <a:latin typeface="Times New Roman" pitchFamily="18" charset="0"/>
                <a:cs typeface="Times New Roman" pitchFamily="18" charset="0"/>
              </a:rPr>
              <a:t>codice distretto</a:t>
            </a:r>
          </a:p>
          <a:p>
            <a:pPr lvl="1">
              <a:buFont typeface="Wingdings" pitchFamily="2" charset="2"/>
              <a:buChar char="§"/>
            </a:pPr>
            <a:r>
              <a:rPr lang="it-IT" dirty="0" smtClean="0">
                <a:latin typeface="Times New Roman" pitchFamily="18" charset="0"/>
                <a:cs typeface="Times New Roman" pitchFamily="18" charset="0"/>
              </a:rPr>
              <a:t>codice dell’intera provincia.</a:t>
            </a:r>
          </a:p>
          <a:p>
            <a:pPr>
              <a:buNone/>
            </a:pPr>
            <a:endParaRPr lang="it-IT" sz="2400" dirty="0" smtClean="0"/>
          </a:p>
          <a:p>
            <a:pPr marL="800100" lvl="2" indent="0">
              <a:buNone/>
            </a:pPr>
            <a:endParaRPr lang="it-IT" sz="2000" dirty="0" smtClean="0"/>
          </a:p>
        </p:txBody>
      </p:sp>
      <p:sp>
        <p:nvSpPr>
          <p:cNvPr id="3" name="Titolo 2"/>
          <p:cNvSpPr>
            <a:spLocks noGrp="1"/>
          </p:cNvSpPr>
          <p:nvPr>
            <p:ph type="title"/>
          </p:nvPr>
        </p:nvSpPr>
        <p:spPr>
          <a:xfrm>
            <a:off x="457200" y="620688"/>
            <a:ext cx="8229600" cy="1080120"/>
          </a:xfrm>
        </p:spPr>
        <p:txBody>
          <a:bodyPr>
            <a:noAutofit/>
          </a:bodyPr>
          <a:lstStyle/>
          <a:p>
            <a:pPr algn="ctr" fontAlgn="auto">
              <a:spcAft>
                <a:spcPts val="0"/>
              </a:spcAft>
              <a:defRPr/>
            </a:pPr>
            <a:r>
              <a:rPr lang="it-IT" sz="2800" i="1" dirty="0" smtClean="0"/>
              <a:t/>
            </a:r>
            <a:br>
              <a:rPr lang="it-IT" sz="2800" i="1" dirty="0" smtClean="0"/>
            </a:br>
            <a:r>
              <a:rPr lang="it-IT" sz="2400" dirty="0" smtClean="0">
                <a:latin typeface="Engravers MT" pitchFamily="18" charset="0"/>
              </a:rPr>
              <a:t>Quante sedi si potranno esprimere</a:t>
            </a:r>
            <a:r>
              <a:rPr lang="it-IT" sz="2800" dirty="0" smtClean="0"/>
              <a:t/>
            </a:r>
            <a:br>
              <a:rPr lang="it-IT" sz="2800" dirty="0" smtClean="0"/>
            </a:br>
            <a:endParaRPr lang="it-IT" sz="1800" dirty="0">
              <a:latin typeface="Times New Roman" pitchFamily="18" charset="0"/>
              <a:cs typeface="Times New Roman" pitchFamily="18" charset="0"/>
            </a:endParaRPr>
          </a:p>
        </p:txBody>
      </p:sp>
      <p:pic>
        <p:nvPicPr>
          <p:cNvPr id="4"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1"/>
          <p:cNvSpPr>
            <a:spLocks noGrp="1"/>
          </p:cNvSpPr>
          <p:nvPr>
            <p:ph idx="1"/>
          </p:nvPr>
        </p:nvSpPr>
        <p:spPr>
          <a:xfrm>
            <a:off x="457200" y="1844824"/>
            <a:ext cx="8229600" cy="4162467"/>
          </a:xfrm>
        </p:spPr>
        <p:txBody>
          <a:bodyPr/>
          <a:lstStyle/>
          <a:p>
            <a:pPr>
              <a:buClr>
                <a:srgbClr val="0070C0"/>
              </a:buClr>
            </a:pPr>
            <a:r>
              <a:rPr lang="it-IT" sz="2400" dirty="0" smtClean="0">
                <a:latin typeface="Times New Roman" pitchFamily="18" charset="0"/>
                <a:cs typeface="Times New Roman" pitchFamily="18" charset="0"/>
              </a:rPr>
              <a:t>dal 28 luglio al 12 agosto personale docente della scuola dell'infanzia e della primaria;</a:t>
            </a:r>
          </a:p>
          <a:p>
            <a:pPr>
              <a:buClr>
                <a:srgbClr val="0070C0"/>
              </a:buClr>
            </a:pPr>
            <a:endParaRPr lang="it-IT" sz="2400" dirty="0" smtClean="0">
              <a:latin typeface="Times New Roman" pitchFamily="18" charset="0"/>
              <a:cs typeface="Times New Roman" pitchFamily="18" charset="0"/>
            </a:endParaRPr>
          </a:p>
          <a:p>
            <a:pPr>
              <a:buClr>
                <a:srgbClr val="0070C0"/>
              </a:buClr>
            </a:pPr>
            <a:r>
              <a:rPr lang="it-IT" sz="2400" dirty="0" smtClean="0">
                <a:latin typeface="Times New Roman" pitchFamily="18" charset="0"/>
                <a:cs typeface="Times New Roman" pitchFamily="18" charset="0"/>
              </a:rPr>
              <a:t>dal 18 al 28 agosto personale docente della scuola di I e II grado;</a:t>
            </a:r>
          </a:p>
          <a:p>
            <a:pPr>
              <a:buClr>
                <a:srgbClr val="0070C0"/>
              </a:buClr>
              <a:buNone/>
            </a:pPr>
            <a:endParaRPr lang="it-IT" sz="2400" dirty="0" smtClean="0">
              <a:latin typeface="Times New Roman" pitchFamily="18" charset="0"/>
              <a:cs typeface="Times New Roman" pitchFamily="18" charset="0"/>
            </a:endParaRPr>
          </a:p>
          <a:p>
            <a:pPr>
              <a:buClr>
                <a:srgbClr val="0070C0"/>
              </a:buClr>
            </a:pPr>
            <a:r>
              <a:rPr lang="it-IT" sz="2400" dirty="0" smtClean="0">
                <a:latin typeface="Times New Roman" pitchFamily="18" charset="0"/>
                <a:cs typeface="Times New Roman" pitchFamily="18" charset="0"/>
              </a:rPr>
              <a:t>dal 25 luglio al 5 agosto personale educativo e docenti di religione cattolica;</a:t>
            </a:r>
          </a:p>
          <a:p>
            <a:pPr>
              <a:buClr>
                <a:srgbClr val="0070C0"/>
              </a:buClr>
              <a:buNone/>
            </a:pPr>
            <a:endParaRPr lang="it-IT" sz="2400" dirty="0" smtClean="0">
              <a:latin typeface="Times New Roman" pitchFamily="18" charset="0"/>
              <a:cs typeface="Times New Roman" pitchFamily="18" charset="0"/>
            </a:endParaRPr>
          </a:p>
          <a:p>
            <a:pPr>
              <a:buClr>
                <a:srgbClr val="0070C0"/>
              </a:buClr>
            </a:pPr>
            <a:r>
              <a:rPr lang="it-IT" sz="2400" dirty="0" smtClean="0">
                <a:latin typeface="Times New Roman" pitchFamily="18" charset="0"/>
                <a:cs typeface="Times New Roman" pitchFamily="18" charset="0"/>
              </a:rPr>
              <a:t>entro 20 agosto personale </a:t>
            </a:r>
            <a:r>
              <a:rPr lang="it-IT" sz="2400" dirty="0" err="1" smtClean="0">
                <a:latin typeface="Times New Roman" pitchFamily="18" charset="0"/>
                <a:cs typeface="Times New Roman" pitchFamily="18" charset="0"/>
              </a:rPr>
              <a:t>A.T.A</a:t>
            </a:r>
            <a:endParaRPr lang="it-IT" dirty="0" smtClean="0">
              <a:latin typeface="Times New Roman" pitchFamily="18" charset="0"/>
              <a:cs typeface="Times New Roman" pitchFamily="18" charset="0"/>
            </a:endParaRPr>
          </a:p>
        </p:txBody>
      </p:sp>
      <p:sp>
        <p:nvSpPr>
          <p:cNvPr id="3" name="Titolo 2"/>
          <p:cNvSpPr>
            <a:spLocks noGrp="1"/>
          </p:cNvSpPr>
          <p:nvPr>
            <p:ph type="title"/>
          </p:nvPr>
        </p:nvSpPr>
        <p:spPr>
          <a:xfrm>
            <a:off x="457200" y="764704"/>
            <a:ext cx="8229600" cy="652934"/>
          </a:xfrm>
        </p:spPr>
        <p:txBody>
          <a:bodyPr>
            <a:noAutofit/>
          </a:bodyPr>
          <a:lstStyle/>
          <a:p>
            <a:pPr algn="ctr" fontAlgn="auto">
              <a:spcAft>
                <a:spcPts val="0"/>
              </a:spcAft>
              <a:defRPr/>
            </a:pPr>
            <a:r>
              <a:rPr lang="it-IT" sz="2400" dirty="0" smtClean="0">
                <a:latin typeface="Engravers MT" pitchFamily="18" charset="0"/>
              </a:rPr>
              <a:t>Le scadenze</a:t>
            </a:r>
            <a:endParaRPr lang="it-IT" sz="2400" dirty="0">
              <a:latin typeface="Engravers MT" pitchFamily="18" charset="0"/>
              <a:cs typeface="Times New Roman" pitchFamily="18" charset="0"/>
            </a:endParaRPr>
          </a:p>
        </p:txBody>
      </p:sp>
      <p:pic>
        <p:nvPicPr>
          <p:cNvPr id="5"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1988840"/>
            <a:ext cx="8229600" cy="3849688"/>
          </a:xfrm>
        </p:spPr>
        <p:txBody>
          <a:bodyPr>
            <a:normAutofit/>
          </a:bodyPr>
          <a:lstStyle/>
          <a:p>
            <a:pPr>
              <a:buClr>
                <a:srgbClr val="0070C0"/>
              </a:buClr>
            </a:pPr>
            <a:endParaRPr lang="it-IT" sz="2400" dirty="0" smtClean="0">
              <a:latin typeface="Times New Roman" pitchFamily="18" charset="0"/>
              <a:cs typeface="Times New Roman" pitchFamily="18" charset="0"/>
            </a:endParaRPr>
          </a:p>
          <a:p>
            <a:pPr>
              <a:buClr>
                <a:srgbClr val="0070C0"/>
              </a:buClr>
            </a:pPr>
            <a:r>
              <a:rPr lang="it-IT" sz="2400" dirty="0" smtClean="0">
                <a:latin typeface="Times New Roman" pitchFamily="18" charset="0"/>
                <a:cs typeface="Times New Roman" pitchFamily="18" charset="0"/>
              </a:rPr>
              <a:t>Le operazioni di utilizzo e assegnazione provvisoria saranno avviate per ciascun ordine di scuola dopo l'assegnazione alle sedi di servizio e/o ambiti territoriali. </a:t>
            </a:r>
          </a:p>
          <a:p>
            <a:pPr>
              <a:buClr>
                <a:srgbClr val="0070C0"/>
              </a:buClr>
              <a:buNone/>
            </a:pPr>
            <a:endParaRPr lang="it-IT" sz="2400" dirty="0" smtClean="0">
              <a:latin typeface="Times New Roman" pitchFamily="18" charset="0"/>
              <a:cs typeface="Times New Roman" pitchFamily="18" charset="0"/>
            </a:endParaRPr>
          </a:p>
          <a:p>
            <a:pPr>
              <a:buClr>
                <a:srgbClr val="0070C0"/>
              </a:buClr>
            </a:pPr>
            <a:r>
              <a:rPr lang="it-IT" sz="2400" dirty="0" smtClean="0">
                <a:latin typeface="Times New Roman" pitchFamily="18" charset="0"/>
                <a:cs typeface="Times New Roman" pitchFamily="18" charset="0"/>
              </a:rPr>
              <a:t>Per i Licei musicali avranno luogo a partire dal 16 agosto.</a:t>
            </a:r>
          </a:p>
          <a:p>
            <a:pPr marL="365760" indent="-256032" fontAlgn="auto">
              <a:spcAft>
                <a:spcPts val="0"/>
              </a:spcAft>
              <a:buFont typeface="Wingdings 3"/>
              <a:buChar char=""/>
              <a:defRPr/>
            </a:pPr>
            <a:endParaRPr lang="it-IT" dirty="0"/>
          </a:p>
        </p:txBody>
      </p:sp>
      <p:sp>
        <p:nvSpPr>
          <p:cNvPr id="2" name="Titolo 1"/>
          <p:cNvSpPr>
            <a:spLocks noGrp="1"/>
          </p:cNvSpPr>
          <p:nvPr>
            <p:ph type="title"/>
          </p:nvPr>
        </p:nvSpPr>
        <p:spPr>
          <a:xfrm>
            <a:off x="467544" y="332656"/>
            <a:ext cx="8229600" cy="1498178"/>
          </a:xfrm>
        </p:spPr>
        <p:txBody>
          <a:bodyPr>
            <a:normAutofit/>
          </a:bodyPr>
          <a:lstStyle/>
          <a:p>
            <a:pPr algn="ctr" fontAlgn="auto">
              <a:spcAft>
                <a:spcPts val="0"/>
              </a:spcAft>
              <a:defRPr/>
            </a:pPr>
            <a:r>
              <a:rPr lang="it-IT" sz="2400" dirty="0" smtClean="0">
                <a:latin typeface="Engravers MT" pitchFamily="18" charset="0"/>
              </a:rPr>
              <a:t>Avvio delle operazioni</a:t>
            </a:r>
            <a:endParaRPr lang="it-IT" sz="2400" dirty="0">
              <a:latin typeface="Engravers MT" pitchFamily="18" charset="0"/>
              <a:cs typeface="Times New Roman" pitchFamily="18" charset="0"/>
            </a:endParaRPr>
          </a:p>
        </p:txBody>
      </p:sp>
      <p:pic>
        <p:nvPicPr>
          <p:cNvPr id="5"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contenuto 1"/>
          <p:cNvSpPr>
            <a:spLocks noGrp="1"/>
          </p:cNvSpPr>
          <p:nvPr>
            <p:ph idx="1"/>
          </p:nvPr>
        </p:nvSpPr>
        <p:spPr>
          <a:xfrm>
            <a:off x="467544" y="1988840"/>
            <a:ext cx="8229600" cy="4381947"/>
          </a:xfrm>
        </p:spPr>
        <p:txBody>
          <a:bodyPr/>
          <a:lstStyle/>
          <a:p>
            <a:pPr>
              <a:buClr>
                <a:srgbClr val="0070C0"/>
              </a:buClr>
            </a:pPr>
            <a:r>
              <a:rPr lang="it-IT" sz="2400" dirty="0" smtClean="0">
                <a:latin typeface="Times New Roman" pitchFamily="18" charset="0"/>
                <a:cs typeface="Times New Roman" pitchFamily="18" charset="0"/>
              </a:rPr>
              <a:t>Esclusivamente in modalità online attraverso il portale ISTANZE ON LINE del sito del MIUR.</a:t>
            </a:r>
          </a:p>
          <a:p>
            <a:pPr>
              <a:buClr>
                <a:srgbClr val="0070C0"/>
              </a:buClr>
              <a:buNone/>
            </a:pPr>
            <a:endParaRPr lang="it-IT" sz="2000" dirty="0" smtClean="0">
              <a:latin typeface="Times New Roman" pitchFamily="18" charset="0"/>
              <a:cs typeface="Times New Roman" pitchFamily="18" charset="0"/>
            </a:endParaRPr>
          </a:p>
          <a:p>
            <a:pPr>
              <a:buClr>
                <a:srgbClr val="0070C0"/>
              </a:buClr>
            </a:pPr>
            <a:r>
              <a:rPr lang="it-IT" sz="2400" dirty="0" smtClean="0">
                <a:latin typeface="Times New Roman" pitchFamily="18" charset="0"/>
                <a:cs typeface="Times New Roman" pitchFamily="18" charset="0"/>
              </a:rPr>
              <a:t>In modalità cartacea per i seguenti casi:</a:t>
            </a:r>
          </a:p>
          <a:p>
            <a:pPr>
              <a:buClr>
                <a:srgbClr val="0070C0"/>
              </a:buClr>
              <a:buNone/>
            </a:pPr>
            <a:endParaRPr lang="it-IT" sz="1000" dirty="0" smtClean="0">
              <a:latin typeface="Times New Roman" pitchFamily="18" charset="0"/>
              <a:cs typeface="Times New Roman" pitchFamily="18" charset="0"/>
            </a:endParaRPr>
          </a:p>
          <a:p>
            <a:pPr lvl="1">
              <a:buFont typeface="Wingdings" pitchFamily="2" charset="2"/>
              <a:buChar char="§"/>
            </a:pPr>
            <a:r>
              <a:rPr lang="it-IT" sz="2000" dirty="0" smtClean="0">
                <a:latin typeface="Times New Roman" pitchFamily="18" charset="0"/>
                <a:cs typeface="Times New Roman" pitchFamily="18" charset="0"/>
              </a:rPr>
              <a:t>personale educativo;</a:t>
            </a:r>
          </a:p>
          <a:p>
            <a:pPr lvl="1">
              <a:buFont typeface="Wingdings" pitchFamily="2" charset="2"/>
              <a:buChar char="§"/>
            </a:pPr>
            <a:endParaRPr lang="it-IT" sz="900" dirty="0" smtClean="0">
              <a:latin typeface="Times New Roman" pitchFamily="18" charset="0"/>
              <a:cs typeface="Times New Roman" pitchFamily="18" charset="0"/>
            </a:endParaRPr>
          </a:p>
          <a:p>
            <a:pPr lvl="1">
              <a:buFont typeface="Wingdings" pitchFamily="2" charset="2"/>
              <a:buChar char="§"/>
            </a:pPr>
            <a:r>
              <a:rPr lang="it-IT" sz="2000" dirty="0" smtClean="0">
                <a:latin typeface="Times New Roman" pitchFamily="18" charset="0"/>
                <a:cs typeface="Times New Roman" pitchFamily="18" charset="0"/>
              </a:rPr>
              <a:t>docenti di religione cattolica;</a:t>
            </a:r>
          </a:p>
          <a:p>
            <a:pPr lvl="1">
              <a:buNone/>
            </a:pPr>
            <a:endParaRPr lang="it-IT" sz="900" dirty="0" smtClean="0">
              <a:latin typeface="Times New Roman" pitchFamily="18" charset="0"/>
              <a:cs typeface="Times New Roman" pitchFamily="18" charset="0"/>
            </a:endParaRPr>
          </a:p>
          <a:p>
            <a:pPr lvl="1">
              <a:buFont typeface="Wingdings" pitchFamily="2" charset="2"/>
              <a:buChar char="§"/>
            </a:pPr>
            <a:r>
              <a:rPr lang="it-IT" sz="2000" dirty="0" smtClean="0">
                <a:latin typeface="Times New Roman" pitchFamily="18" charset="0"/>
                <a:cs typeface="Times New Roman" pitchFamily="18" charset="0"/>
              </a:rPr>
              <a:t>docenti che intendano richiedere l'utilizzo nelle discipline specifiche dei licei musicali.</a:t>
            </a:r>
          </a:p>
          <a:p>
            <a:pPr lvl="1">
              <a:buFont typeface="Wingdings" pitchFamily="2" charset="2"/>
              <a:buChar char="§"/>
            </a:pPr>
            <a:endParaRPr lang="it-IT" sz="900" dirty="0" smtClean="0">
              <a:latin typeface="Times New Roman" pitchFamily="18" charset="0"/>
              <a:cs typeface="Times New Roman" pitchFamily="18" charset="0"/>
            </a:endParaRPr>
          </a:p>
          <a:p>
            <a:pPr lvl="1">
              <a:buFont typeface="Wingdings" pitchFamily="2" charset="2"/>
              <a:buChar char="§"/>
            </a:pPr>
            <a:r>
              <a:rPr lang="it-IT" sz="2000" dirty="0" smtClean="0">
                <a:latin typeface="Times New Roman" pitchFamily="18" charset="0"/>
                <a:cs typeface="Times New Roman" pitchFamily="18" charset="0"/>
              </a:rPr>
              <a:t>personale A.T.A.</a:t>
            </a:r>
          </a:p>
          <a:p>
            <a:pPr>
              <a:buNone/>
            </a:pPr>
            <a:endParaRPr lang="it-IT" dirty="0" smtClean="0"/>
          </a:p>
        </p:txBody>
      </p:sp>
      <p:sp>
        <p:nvSpPr>
          <p:cNvPr id="3" name="Titolo 2"/>
          <p:cNvSpPr>
            <a:spLocks noGrp="1"/>
          </p:cNvSpPr>
          <p:nvPr>
            <p:ph type="title"/>
          </p:nvPr>
        </p:nvSpPr>
        <p:spPr>
          <a:xfrm>
            <a:off x="457200" y="476672"/>
            <a:ext cx="8229600" cy="1080120"/>
          </a:xfrm>
        </p:spPr>
        <p:txBody>
          <a:bodyPr>
            <a:noAutofit/>
          </a:bodyPr>
          <a:lstStyle/>
          <a:p>
            <a:pPr algn="ctr" fontAlgn="auto">
              <a:spcAft>
                <a:spcPts val="0"/>
              </a:spcAft>
              <a:defRPr/>
            </a:pPr>
            <a:r>
              <a:rPr lang="it-IT" sz="2400" dirty="0" smtClean="0">
                <a:latin typeface="Engravers MT" pitchFamily="18" charset="0"/>
              </a:rPr>
              <a:t>Modalità di inoltro </a:t>
            </a:r>
            <a:br>
              <a:rPr lang="it-IT" sz="2400" dirty="0" smtClean="0">
                <a:latin typeface="Engravers MT" pitchFamily="18" charset="0"/>
              </a:rPr>
            </a:br>
            <a:r>
              <a:rPr lang="it-IT" sz="2400" dirty="0" smtClean="0">
                <a:latin typeface="Engravers MT" pitchFamily="18" charset="0"/>
              </a:rPr>
              <a:t>della domanda</a:t>
            </a:r>
            <a:endParaRPr lang="it-IT" sz="2400" dirty="0">
              <a:latin typeface="Engravers MT" pitchFamily="18" charset="0"/>
              <a:cs typeface="Times New Roman" pitchFamily="18" charset="0"/>
            </a:endParaRPr>
          </a:p>
        </p:txBody>
      </p:sp>
      <p:pic>
        <p:nvPicPr>
          <p:cNvPr id="4"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67544" y="1988840"/>
            <a:ext cx="8229600" cy="3993704"/>
          </a:xfrm>
        </p:spPr>
        <p:txBody>
          <a:bodyPr>
            <a:normAutofit fontScale="92500" lnSpcReduction="20000"/>
          </a:bodyPr>
          <a:lstStyle/>
          <a:p>
            <a:pPr>
              <a:buClr>
                <a:srgbClr val="0070C0"/>
              </a:buClr>
              <a:defRPr/>
            </a:pPr>
            <a:r>
              <a:rPr lang="it-IT" sz="2400" b="1" dirty="0" smtClean="0">
                <a:latin typeface="Times New Roman" pitchFamily="18" charset="0"/>
                <a:cs typeface="Times New Roman" pitchFamily="18" charset="0"/>
              </a:rPr>
              <a:t>Per i docenti titolari di scuola dell’Infanzia o Primaria che hanno titolo a presentare domanda anche per la scuola di I e II grado</a:t>
            </a:r>
            <a:r>
              <a:rPr lang="it-IT" sz="2400" dirty="0" smtClean="0">
                <a:latin typeface="Times New Roman" pitchFamily="18" charset="0"/>
                <a:cs typeface="Times New Roman" pitchFamily="18" charset="0"/>
              </a:rPr>
              <a:t>: </a:t>
            </a:r>
          </a:p>
          <a:p>
            <a:pPr>
              <a:buNone/>
              <a:defRPr/>
            </a:pPr>
            <a:endParaRPr lang="it-IT" sz="1200" dirty="0" smtClean="0">
              <a:latin typeface="Times New Roman" pitchFamily="18" charset="0"/>
              <a:cs typeface="Times New Roman" pitchFamily="18" charset="0"/>
            </a:endParaRPr>
          </a:p>
          <a:p>
            <a:pPr lvl="1">
              <a:buFont typeface="Wingdings" pitchFamily="2" charset="2"/>
              <a:buChar char="§"/>
              <a:defRPr/>
            </a:pPr>
            <a:r>
              <a:rPr lang="it-IT" sz="2000" dirty="0" smtClean="0">
                <a:latin typeface="Times New Roman" pitchFamily="18" charset="0"/>
                <a:cs typeface="Times New Roman" pitchFamily="18" charset="0"/>
              </a:rPr>
              <a:t>presenteranno in modalità online la domanda dal 28 luglio al 12 agosto per il proprio ruolo di appartenenza e, sempre rispettando la data di scadenza del 12 agosto, in modalità cartacea per il I o II grado.</a:t>
            </a:r>
          </a:p>
          <a:p>
            <a:pPr marL="457200" lvl="1" indent="0">
              <a:buNone/>
              <a:defRPr/>
            </a:pPr>
            <a:endParaRPr lang="it-IT" sz="2000" dirty="0" smtClean="0"/>
          </a:p>
          <a:p>
            <a:pPr>
              <a:buClr>
                <a:srgbClr val="0070C0"/>
              </a:buClr>
              <a:defRPr/>
            </a:pPr>
            <a:r>
              <a:rPr lang="it-IT" sz="2400" b="1" dirty="0" smtClean="0">
                <a:latin typeface="Times New Roman" pitchFamily="18" charset="0"/>
                <a:cs typeface="Times New Roman" pitchFamily="18" charset="0"/>
              </a:rPr>
              <a:t>Per i docenti titolari di scuola di I o II grado che hanno titolo a presentare domanda anche per la scuola dell’infanzia o primaria</a:t>
            </a:r>
            <a:r>
              <a:rPr lang="it-IT" sz="2400" dirty="0" smtClean="0">
                <a:latin typeface="Times New Roman" pitchFamily="18" charset="0"/>
                <a:cs typeface="Times New Roman" pitchFamily="18" charset="0"/>
              </a:rPr>
              <a:t>:</a:t>
            </a:r>
          </a:p>
          <a:p>
            <a:pPr>
              <a:buNone/>
              <a:defRPr/>
            </a:pPr>
            <a:endParaRPr lang="it-IT" sz="1000" dirty="0" smtClean="0">
              <a:latin typeface="Times New Roman" pitchFamily="18" charset="0"/>
              <a:cs typeface="Times New Roman" pitchFamily="18" charset="0"/>
            </a:endParaRPr>
          </a:p>
          <a:p>
            <a:pPr lvl="1">
              <a:buFont typeface="Wingdings" pitchFamily="2" charset="2"/>
              <a:buChar char="§"/>
              <a:defRPr/>
            </a:pPr>
            <a:r>
              <a:rPr lang="it-IT" sz="2000" dirty="0" smtClean="0">
                <a:latin typeface="Times New Roman" pitchFamily="18" charset="0"/>
                <a:cs typeface="Times New Roman" pitchFamily="18" charset="0"/>
              </a:rPr>
              <a:t>presenteranno in modalità online la domanda dal 18 al 28 agosto per il proprio grado di appartenenza e, sempre rispettando la data di scadenza del 28 agosto, in modalità cartacea per scuola dell’infanzia o primaria.</a:t>
            </a:r>
            <a:endParaRPr lang="it-IT" sz="2000" dirty="0">
              <a:latin typeface="Times New Roman" pitchFamily="18" charset="0"/>
              <a:cs typeface="Times New Roman" pitchFamily="18" charset="0"/>
            </a:endParaRPr>
          </a:p>
        </p:txBody>
      </p:sp>
      <p:sp>
        <p:nvSpPr>
          <p:cNvPr id="2" name="Titolo 1"/>
          <p:cNvSpPr>
            <a:spLocks noGrp="1"/>
          </p:cNvSpPr>
          <p:nvPr>
            <p:ph type="title"/>
          </p:nvPr>
        </p:nvSpPr>
        <p:spPr>
          <a:xfrm>
            <a:off x="467544" y="476672"/>
            <a:ext cx="8229600" cy="1224136"/>
          </a:xfrm>
        </p:spPr>
        <p:txBody>
          <a:bodyPr>
            <a:normAutofit/>
          </a:bodyPr>
          <a:lstStyle/>
          <a:p>
            <a:pPr algn="ctr" fontAlgn="auto">
              <a:spcAft>
                <a:spcPts val="0"/>
              </a:spcAft>
              <a:defRPr/>
            </a:pPr>
            <a:r>
              <a:rPr lang="it-IT" sz="2400" dirty="0" smtClean="0">
                <a:latin typeface="Engravers MT" pitchFamily="18" charset="0"/>
              </a:rPr>
              <a:t>Altri casi di inoltro </a:t>
            </a:r>
            <a:br>
              <a:rPr lang="it-IT" sz="2400" dirty="0" smtClean="0">
                <a:latin typeface="Engravers MT" pitchFamily="18" charset="0"/>
              </a:rPr>
            </a:br>
            <a:r>
              <a:rPr lang="it-IT" sz="2400" dirty="0" smtClean="0">
                <a:latin typeface="Engravers MT" pitchFamily="18" charset="0"/>
              </a:rPr>
              <a:t>in modalità cartacea</a:t>
            </a:r>
            <a:endParaRPr lang="it-IT" sz="2400" dirty="0">
              <a:latin typeface="Engravers MT" pitchFamily="18" charset="0"/>
            </a:endParaRPr>
          </a:p>
        </p:txBody>
      </p:sp>
      <p:pic>
        <p:nvPicPr>
          <p:cNvPr id="5"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1"/>
          <p:cNvSpPr>
            <a:spLocks noGrp="1"/>
          </p:cNvSpPr>
          <p:nvPr>
            <p:ph idx="1"/>
          </p:nvPr>
        </p:nvSpPr>
        <p:spPr>
          <a:xfrm>
            <a:off x="457200" y="1700808"/>
            <a:ext cx="8229600" cy="4306483"/>
          </a:xfrm>
        </p:spPr>
        <p:txBody>
          <a:bodyPr>
            <a:normAutofit fontScale="70000" lnSpcReduction="20000"/>
          </a:bodyPr>
          <a:lstStyle/>
          <a:p>
            <a:endParaRPr lang="it-IT" dirty="0" smtClean="0"/>
          </a:p>
          <a:p>
            <a:pPr algn="just">
              <a:buClr>
                <a:srgbClr val="0070C0"/>
              </a:buClr>
              <a:defRPr/>
            </a:pPr>
            <a:r>
              <a:rPr lang="it-IT" sz="2900" b="1" dirty="0" smtClean="0">
                <a:latin typeface="Times New Roman" pitchFamily="18" charset="0"/>
                <a:cs typeface="Times New Roman" pitchFamily="18" charset="0"/>
              </a:rPr>
              <a:t>Per la modalità online</a:t>
            </a:r>
            <a:r>
              <a:rPr lang="it-IT" sz="2900" dirty="0" smtClean="0">
                <a:latin typeface="Times New Roman" pitchFamily="18" charset="0"/>
                <a:cs typeface="Times New Roman" pitchFamily="18" charset="0"/>
              </a:rPr>
              <a:t>:</a:t>
            </a:r>
            <a:r>
              <a:rPr lang="it-IT" sz="2900" i="1" dirty="0" smtClean="0">
                <a:latin typeface="Times New Roman" pitchFamily="18" charset="0"/>
                <a:cs typeface="Times New Roman" pitchFamily="18" charset="0"/>
              </a:rPr>
              <a:t> </a:t>
            </a:r>
          </a:p>
          <a:p>
            <a:pPr algn="just">
              <a:buClr>
                <a:srgbClr val="0070C0"/>
              </a:buClr>
              <a:buNone/>
              <a:defRPr/>
            </a:pPr>
            <a:endParaRPr lang="it-IT" sz="1100" i="1" dirty="0" smtClean="0">
              <a:latin typeface="Times New Roman" pitchFamily="18" charset="0"/>
              <a:cs typeface="Times New Roman" pitchFamily="18" charset="0"/>
            </a:endParaRPr>
          </a:p>
          <a:p>
            <a:pPr lvl="1" algn="just">
              <a:buFont typeface="Wingdings" pitchFamily="2" charset="2"/>
              <a:buChar char="§"/>
              <a:defRPr/>
            </a:pPr>
            <a:r>
              <a:rPr lang="it-IT" sz="2400" dirty="0" smtClean="0">
                <a:latin typeface="Times New Roman" pitchFamily="18" charset="0"/>
                <a:cs typeface="Times New Roman" pitchFamily="18" charset="0"/>
              </a:rPr>
              <a:t>il sistema darà come unica opzione l'inoltro della domanda all'ufficio scolastico di titolarità, per i movimenti provinciali. </a:t>
            </a:r>
            <a:r>
              <a:rPr lang="it-IT" sz="2400" smtClean="0">
                <a:latin typeface="Times New Roman" pitchFamily="18" charset="0"/>
                <a:cs typeface="Times New Roman" pitchFamily="18" charset="0"/>
              </a:rPr>
              <a:t>La </a:t>
            </a:r>
            <a:r>
              <a:rPr lang="it-IT" sz="2400" dirty="0" smtClean="0">
                <a:latin typeface="Times New Roman" pitchFamily="18" charset="0"/>
                <a:cs typeface="Times New Roman" pitchFamily="18" charset="0"/>
              </a:rPr>
              <a:t>provincia richiesta, per i movimenti interprovinciali.</a:t>
            </a:r>
          </a:p>
          <a:p>
            <a:pPr lvl="1" algn="just">
              <a:buNone/>
              <a:defRPr/>
            </a:pPr>
            <a:endParaRPr lang="it-IT" sz="2900" dirty="0" smtClean="0">
              <a:latin typeface="Times New Roman" pitchFamily="18" charset="0"/>
              <a:cs typeface="Times New Roman" pitchFamily="18" charset="0"/>
            </a:endParaRPr>
          </a:p>
          <a:p>
            <a:pPr algn="just">
              <a:buClr>
                <a:srgbClr val="0070C0"/>
              </a:buClr>
              <a:defRPr/>
            </a:pPr>
            <a:r>
              <a:rPr lang="it-IT" sz="2800" b="1" dirty="0" smtClean="0">
                <a:latin typeface="Times New Roman" pitchFamily="18" charset="0"/>
                <a:cs typeface="Times New Roman" pitchFamily="18" charset="0"/>
              </a:rPr>
              <a:t>Le domande di utilizzazione e di assegnazione provvisoria degli insegnanti di religione cattolica: </a:t>
            </a:r>
          </a:p>
          <a:p>
            <a:pPr algn="just">
              <a:buClr>
                <a:srgbClr val="0070C0"/>
              </a:buClr>
              <a:buNone/>
              <a:defRPr/>
            </a:pPr>
            <a:endParaRPr lang="it-IT" sz="1100" b="1" dirty="0" smtClean="0">
              <a:latin typeface="Times New Roman" pitchFamily="18" charset="0"/>
              <a:cs typeface="Times New Roman" pitchFamily="18" charset="0"/>
            </a:endParaRPr>
          </a:p>
          <a:p>
            <a:pPr lvl="1" algn="just">
              <a:buFont typeface="Wingdings" pitchFamily="2" charset="2"/>
              <a:buChar char="§"/>
              <a:defRPr/>
            </a:pPr>
            <a:r>
              <a:rPr lang="it-IT" sz="2400" dirty="0" smtClean="0">
                <a:latin typeface="Times New Roman" pitchFamily="18" charset="0"/>
                <a:cs typeface="Times New Roman" pitchFamily="18" charset="0"/>
              </a:rPr>
              <a:t>devono essere presentate alle Direzioni regionali competenti (ossia alle Direzioni Regionali nel cui territorio è ubicata la Diocesi richiesta).</a:t>
            </a:r>
          </a:p>
          <a:p>
            <a:pPr lvl="1" algn="just">
              <a:buNone/>
              <a:defRPr/>
            </a:pPr>
            <a:endParaRPr lang="it-IT" sz="2900" dirty="0" smtClean="0">
              <a:latin typeface="Times New Roman" pitchFamily="18" charset="0"/>
              <a:cs typeface="Times New Roman" pitchFamily="18" charset="0"/>
            </a:endParaRPr>
          </a:p>
          <a:p>
            <a:pPr algn="just">
              <a:buClr>
                <a:srgbClr val="0070C0"/>
              </a:buClr>
              <a:defRPr/>
            </a:pPr>
            <a:r>
              <a:rPr lang="it-IT" sz="2800" b="1" dirty="0" smtClean="0">
                <a:latin typeface="Times New Roman" pitchFamily="18" charset="0"/>
                <a:cs typeface="Times New Roman" pitchFamily="18" charset="0"/>
              </a:rPr>
              <a:t>I docenti che intendano richiedere l'utilizzo nelle discipline specifiche dei licei musicali:</a:t>
            </a:r>
            <a:r>
              <a:rPr lang="it-IT" sz="2800" dirty="0" smtClean="0">
                <a:latin typeface="Times New Roman" pitchFamily="18" charset="0"/>
                <a:cs typeface="Times New Roman" pitchFamily="18" charset="0"/>
              </a:rPr>
              <a:t> </a:t>
            </a:r>
          </a:p>
          <a:p>
            <a:pPr algn="just">
              <a:buClr>
                <a:srgbClr val="0070C0"/>
              </a:buClr>
              <a:buNone/>
              <a:defRPr/>
            </a:pPr>
            <a:endParaRPr lang="it-IT" sz="1100" dirty="0" smtClean="0">
              <a:latin typeface="Times New Roman" pitchFamily="18" charset="0"/>
              <a:cs typeface="Times New Roman" pitchFamily="18" charset="0"/>
            </a:endParaRPr>
          </a:p>
          <a:p>
            <a:pPr lvl="1" algn="just">
              <a:buFont typeface="Wingdings" pitchFamily="2" charset="2"/>
              <a:buChar char="§"/>
              <a:defRPr/>
            </a:pPr>
            <a:r>
              <a:rPr lang="it-IT" sz="2400" dirty="0" smtClean="0">
                <a:latin typeface="Times New Roman" pitchFamily="18" charset="0"/>
                <a:cs typeface="Times New Roman" pitchFamily="18" charset="0"/>
              </a:rPr>
              <a:t>dovranno produrre domanda all'Ufficio territorialmente competente per la provincia in cui ha sede il liceo musicale richiesto.</a:t>
            </a:r>
          </a:p>
          <a:p>
            <a:pPr algn="just">
              <a:buFont typeface="Arial" panose="020B0604020202020204" pitchFamily="34" charset="0"/>
              <a:buChar char="•"/>
              <a:defRPr/>
            </a:pPr>
            <a:endParaRPr lang="it-IT" dirty="0" smtClean="0"/>
          </a:p>
          <a:p>
            <a:endParaRPr lang="it-IT" dirty="0" smtClean="0"/>
          </a:p>
        </p:txBody>
      </p:sp>
      <p:sp>
        <p:nvSpPr>
          <p:cNvPr id="3" name="Titolo 2"/>
          <p:cNvSpPr>
            <a:spLocks noGrp="1"/>
          </p:cNvSpPr>
          <p:nvPr>
            <p:ph type="title"/>
          </p:nvPr>
        </p:nvSpPr>
        <p:spPr>
          <a:xfrm>
            <a:off x="457200" y="476672"/>
            <a:ext cx="8229600" cy="1152128"/>
          </a:xfrm>
        </p:spPr>
        <p:txBody>
          <a:bodyPr>
            <a:noAutofit/>
          </a:bodyPr>
          <a:lstStyle/>
          <a:p>
            <a:pPr algn="ctr" fontAlgn="auto">
              <a:spcAft>
                <a:spcPts val="0"/>
              </a:spcAft>
              <a:defRPr/>
            </a:pPr>
            <a:r>
              <a:rPr lang="it-IT" sz="2400" dirty="0" smtClean="0">
                <a:latin typeface="Engravers MT" pitchFamily="18" charset="0"/>
              </a:rPr>
              <a:t>Destinatari dell’inoltro </a:t>
            </a:r>
            <a:br>
              <a:rPr lang="it-IT" sz="2400" dirty="0" smtClean="0">
                <a:latin typeface="Engravers MT" pitchFamily="18" charset="0"/>
              </a:rPr>
            </a:br>
            <a:r>
              <a:rPr lang="it-IT" sz="2400" dirty="0" smtClean="0">
                <a:latin typeface="Engravers MT" pitchFamily="18" charset="0"/>
              </a:rPr>
              <a:t>della domanda</a:t>
            </a:r>
            <a:endParaRPr lang="it-IT" sz="2400" dirty="0">
              <a:latin typeface="Engravers MT" pitchFamily="18" charset="0"/>
              <a:cs typeface="Times New Roman" pitchFamily="18" charset="0"/>
            </a:endParaRPr>
          </a:p>
        </p:txBody>
      </p:sp>
      <p:pic>
        <p:nvPicPr>
          <p:cNvPr id="5"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1"/>
          <p:cNvSpPr>
            <a:spLocks noGrp="1"/>
          </p:cNvSpPr>
          <p:nvPr>
            <p:ph idx="1"/>
          </p:nvPr>
        </p:nvSpPr>
        <p:spPr>
          <a:xfrm>
            <a:off x="457200" y="1700808"/>
            <a:ext cx="8229600" cy="4306483"/>
          </a:xfrm>
        </p:spPr>
        <p:txBody>
          <a:bodyPr>
            <a:normAutofit fontScale="62500" lnSpcReduction="20000"/>
          </a:bodyPr>
          <a:lstStyle/>
          <a:p>
            <a:endParaRPr lang="it-IT" dirty="0" smtClean="0"/>
          </a:p>
          <a:p>
            <a:pPr>
              <a:buClr>
                <a:srgbClr val="0070C0"/>
              </a:buClr>
            </a:pPr>
            <a:r>
              <a:rPr lang="it-IT" sz="3200" b="1" dirty="0" smtClean="0">
                <a:latin typeface="Times New Roman" pitchFamily="18" charset="0"/>
                <a:cs typeface="Times New Roman" pitchFamily="18" charset="0"/>
              </a:rPr>
              <a:t>Per accedere ad istanze online e compilare il modulo di domanda l’interessato dovrà avere: </a:t>
            </a:r>
          </a:p>
          <a:p>
            <a:pPr>
              <a:buNone/>
            </a:pPr>
            <a:endParaRPr lang="it-IT" sz="900" dirty="0" smtClean="0">
              <a:latin typeface="Times New Roman" pitchFamily="18" charset="0"/>
              <a:cs typeface="Times New Roman" pitchFamily="18" charset="0"/>
            </a:endParaRPr>
          </a:p>
          <a:p>
            <a:pPr lvl="1">
              <a:lnSpc>
                <a:spcPct val="160000"/>
              </a:lnSpc>
              <a:buFont typeface="Wingdings" pitchFamily="2" charset="2"/>
              <a:buChar char="§"/>
            </a:pPr>
            <a:r>
              <a:rPr lang="it-IT" sz="2900" dirty="0" smtClean="0">
                <a:latin typeface="Times New Roman" pitchFamily="18" charset="0"/>
                <a:cs typeface="Times New Roman" pitchFamily="18" charset="0"/>
              </a:rPr>
              <a:t>un Personal Computer con connessione ad Internet e Acrobat </a:t>
            </a:r>
            <a:r>
              <a:rPr lang="it-IT" sz="2900" dirty="0" err="1" smtClean="0">
                <a:latin typeface="Times New Roman" pitchFamily="18" charset="0"/>
                <a:cs typeface="Times New Roman" pitchFamily="18" charset="0"/>
              </a:rPr>
              <a:t>Reader</a:t>
            </a:r>
            <a:r>
              <a:rPr lang="it-IT" sz="2900" dirty="0" smtClean="0">
                <a:latin typeface="Times New Roman" pitchFamily="18" charset="0"/>
                <a:cs typeface="Times New Roman" pitchFamily="18" charset="0"/>
              </a:rPr>
              <a:t>; </a:t>
            </a:r>
            <a:endParaRPr lang="it-IT" sz="1300" dirty="0" smtClean="0">
              <a:latin typeface="Times New Roman" pitchFamily="18" charset="0"/>
              <a:cs typeface="Times New Roman" pitchFamily="18" charset="0"/>
            </a:endParaRPr>
          </a:p>
          <a:p>
            <a:pPr lvl="1">
              <a:lnSpc>
                <a:spcPct val="160000"/>
              </a:lnSpc>
              <a:buFont typeface="Wingdings" pitchFamily="2" charset="2"/>
              <a:buChar char="§"/>
            </a:pPr>
            <a:r>
              <a:rPr lang="it-IT" sz="2900" dirty="0" smtClean="0">
                <a:latin typeface="Times New Roman" pitchFamily="18" charset="0"/>
                <a:cs typeface="Times New Roman" pitchFamily="18" charset="0"/>
              </a:rPr>
              <a:t>un indirizzo di posta elettronica, lo stesso indicato durante la procedura di Registrazione; </a:t>
            </a:r>
            <a:endParaRPr lang="it-IT" sz="1300" dirty="0" smtClean="0">
              <a:latin typeface="Times New Roman" pitchFamily="18" charset="0"/>
              <a:cs typeface="Times New Roman" pitchFamily="18" charset="0"/>
            </a:endParaRPr>
          </a:p>
          <a:p>
            <a:pPr lvl="1">
              <a:lnSpc>
                <a:spcPct val="160000"/>
              </a:lnSpc>
              <a:buFont typeface="Wingdings" pitchFamily="2" charset="2"/>
              <a:buChar char="§"/>
            </a:pPr>
            <a:r>
              <a:rPr lang="it-IT" sz="2900" dirty="0" smtClean="0">
                <a:latin typeface="Times New Roman" pitchFamily="18" charset="0"/>
                <a:cs typeface="Times New Roman" pitchFamily="18" charset="0"/>
              </a:rPr>
              <a:t>le credenziali di accesso (username, password e codice personale) ottenute con la procedura di Registrazione; </a:t>
            </a:r>
            <a:endParaRPr lang="it-IT" sz="1600" dirty="0" smtClean="0">
              <a:latin typeface="Times New Roman" pitchFamily="18" charset="0"/>
              <a:cs typeface="Times New Roman" pitchFamily="18" charset="0"/>
            </a:endParaRPr>
          </a:p>
          <a:p>
            <a:pPr lvl="1">
              <a:lnSpc>
                <a:spcPct val="160000"/>
              </a:lnSpc>
              <a:buFont typeface="Wingdings" pitchFamily="2" charset="2"/>
              <a:buChar char="§"/>
            </a:pPr>
            <a:r>
              <a:rPr lang="it-IT" sz="2900" dirty="0" smtClean="0">
                <a:latin typeface="Times New Roman" pitchFamily="18" charset="0"/>
                <a:cs typeface="Times New Roman" pitchFamily="18" charset="0"/>
              </a:rPr>
              <a:t>i requisiti amministrativi per accedere alla procedura in esame. </a:t>
            </a:r>
          </a:p>
          <a:p>
            <a:pPr lvl="1">
              <a:buNone/>
            </a:pPr>
            <a:endParaRPr lang="it-IT" sz="2400" dirty="0" smtClean="0">
              <a:latin typeface="Times New Roman" pitchFamily="18" charset="0"/>
              <a:cs typeface="Times New Roman" pitchFamily="18" charset="0"/>
            </a:endParaRPr>
          </a:p>
          <a:p>
            <a:pPr>
              <a:buClr>
                <a:srgbClr val="0070C0"/>
              </a:buClr>
            </a:pPr>
            <a:r>
              <a:rPr lang="it-IT" sz="3200" b="1" dirty="0" smtClean="0">
                <a:latin typeface="Times New Roman" pitchFamily="18" charset="0"/>
                <a:cs typeface="Times New Roman" pitchFamily="18" charset="0"/>
              </a:rPr>
              <a:t>Il docente non dovrà presentare la stampa della domanda né alla scuola di servizio, né all’ATP di destinazione della domanda. </a:t>
            </a:r>
          </a:p>
          <a:p>
            <a:pPr algn="just">
              <a:buFont typeface="Arial" panose="020B0604020202020204" pitchFamily="34" charset="0"/>
              <a:buChar char="•"/>
              <a:defRPr/>
            </a:pPr>
            <a:endParaRPr lang="it-IT" dirty="0" smtClean="0"/>
          </a:p>
          <a:p>
            <a:endParaRPr lang="it-IT" dirty="0" smtClean="0"/>
          </a:p>
        </p:txBody>
      </p:sp>
      <p:sp>
        <p:nvSpPr>
          <p:cNvPr id="3" name="Titolo 2"/>
          <p:cNvSpPr>
            <a:spLocks noGrp="1"/>
          </p:cNvSpPr>
          <p:nvPr>
            <p:ph type="title"/>
          </p:nvPr>
        </p:nvSpPr>
        <p:spPr>
          <a:xfrm>
            <a:off x="457200" y="476672"/>
            <a:ext cx="8229600" cy="1152128"/>
          </a:xfrm>
        </p:spPr>
        <p:txBody>
          <a:bodyPr>
            <a:noAutofit/>
          </a:bodyPr>
          <a:lstStyle/>
          <a:p>
            <a:pPr algn="ctr" fontAlgn="auto">
              <a:spcAft>
                <a:spcPts val="0"/>
              </a:spcAft>
              <a:defRPr/>
            </a:pPr>
            <a:r>
              <a:rPr lang="it-IT" sz="2400" dirty="0" smtClean="0">
                <a:latin typeface="Engravers MT" pitchFamily="18" charset="0"/>
              </a:rPr>
              <a:t>cosa occorre </a:t>
            </a:r>
            <a:br>
              <a:rPr lang="it-IT" sz="2400" dirty="0" smtClean="0">
                <a:latin typeface="Engravers MT" pitchFamily="18" charset="0"/>
              </a:rPr>
            </a:br>
            <a:r>
              <a:rPr lang="it-IT" sz="2400" dirty="0" smtClean="0">
                <a:latin typeface="Engravers MT" pitchFamily="18" charset="0"/>
              </a:rPr>
              <a:t>per l’inoltro online</a:t>
            </a:r>
            <a:endParaRPr lang="it-IT" sz="2400" dirty="0">
              <a:latin typeface="Engravers MT" pitchFamily="18" charset="0"/>
              <a:cs typeface="Times New Roman" pitchFamily="18" charset="0"/>
            </a:endParaRPr>
          </a:p>
        </p:txBody>
      </p:sp>
      <p:pic>
        <p:nvPicPr>
          <p:cNvPr id="5"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contenuto 1"/>
          <p:cNvSpPr>
            <a:spLocks noGrp="1"/>
          </p:cNvSpPr>
          <p:nvPr>
            <p:ph idx="1"/>
          </p:nvPr>
        </p:nvSpPr>
        <p:spPr>
          <a:xfrm>
            <a:off x="457200" y="1844824"/>
            <a:ext cx="8229600" cy="4162467"/>
          </a:xfrm>
        </p:spPr>
        <p:txBody>
          <a:bodyPr>
            <a:normAutofit fontScale="62500" lnSpcReduction="20000"/>
          </a:bodyPr>
          <a:lstStyle/>
          <a:p>
            <a:endParaRPr lang="it-IT" dirty="0" smtClean="0"/>
          </a:p>
          <a:p>
            <a:pPr>
              <a:buClr>
                <a:srgbClr val="0070C0"/>
              </a:buClr>
            </a:pPr>
            <a:r>
              <a:rPr lang="it-IT" sz="3800" dirty="0" smtClean="0">
                <a:latin typeface="Times New Roman" pitchFamily="18" charset="0"/>
                <a:cs typeface="Times New Roman" pitchFamily="18" charset="0"/>
              </a:rPr>
              <a:t>Può essere richiesta purché vi sia una delle seguenti motivazioni:</a:t>
            </a:r>
          </a:p>
          <a:p>
            <a:pPr>
              <a:buClr>
                <a:srgbClr val="0070C0"/>
              </a:buClr>
              <a:buNone/>
            </a:pPr>
            <a:endParaRPr lang="it-IT" sz="2600" dirty="0" smtClean="0">
              <a:latin typeface="Times New Roman" pitchFamily="18" charset="0"/>
              <a:cs typeface="Times New Roman" pitchFamily="18" charset="0"/>
            </a:endParaRPr>
          </a:p>
          <a:p>
            <a:pPr lvl="1">
              <a:lnSpc>
                <a:spcPct val="160000"/>
              </a:lnSpc>
              <a:buFont typeface="Wingdings" pitchFamily="2" charset="2"/>
              <a:buChar char="§"/>
            </a:pPr>
            <a:r>
              <a:rPr lang="it-IT" sz="2900" dirty="0" smtClean="0">
                <a:latin typeface="Times New Roman" pitchFamily="18" charset="0"/>
                <a:cs typeface="Times New Roman" pitchFamily="18" charset="0"/>
              </a:rPr>
              <a:t>ricongiungimento al coniuge;</a:t>
            </a:r>
          </a:p>
          <a:p>
            <a:pPr lvl="1">
              <a:lnSpc>
                <a:spcPct val="160000"/>
              </a:lnSpc>
              <a:buFont typeface="Wingdings" pitchFamily="2" charset="2"/>
              <a:buChar char="§"/>
            </a:pPr>
            <a:r>
              <a:rPr lang="it-IT" sz="2900" dirty="0" smtClean="0">
                <a:latin typeface="Times New Roman" pitchFamily="18" charset="0"/>
                <a:cs typeface="Times New Roman" pitchFamily="18" charset="0"/>
              </a:rPr>
              <a:t>ricongiungimento al convivente o parenti ed affini purché la convivenza risulti da certificazione anagrafica;</a:t>
            </a:r>
          </a:p>
          <a:p>
            <a:pPr lvl="1">
              <a:lnSpc>
                <a:spcPct val="160000"/>
              </a:lnSpc>
              <a:buFont typeface="Wingdings" pitchFamily="2" charset="2"/>
              <a:buChar char="§"/>
            </a:pPr>
            <a:r>
              <a:rPr lang="it-IT" sz="2900" dirty="0" smtClean="0">
                <a:latin typeface="Times New Roman" pitchFamily="18" charset="0"/>
                <a:cs typeface="Times New Roman" pitchFamily="18" charset="0"/>
              </a:rPr>
              <a:t>ricongiungimento ai figli (anche nel caso di affidamento);</a:t>
            </a:r>
          </a:p>
          <a:p>
            <a:pPr lvl="1">
              <a:lnSpc>
                <a:spcPct val="160000"/>
              </a:lnSpc>
              <a:buFont typeface="Wingdings" pitchFamily="2" charset="2"/>
              <a:buChar char="§"/>
            </a:pPr>
            <a:r>
              <a:rPr lang="it-IT" sz="2900" dirty="0" smtClean="0">
                <a:latin typeface="Times New Roman" pitchFamily="18" charset="0"/>
                <a:cs typeface="Times New Roman" pitchFamily="18" charset="0"/>
              </a:rPr>
              <a:t>ricongiungimento ai genitori.</a:t>
            </a:r>
          </a:p>
          <a:p>
            <a:pPr lvl="1">
              <a:lnSpc>
                <a:spcPct val="160000"/>
              </a:lnSpc>
              <a:buFont typeface="Wingdings" pitchFamily="2" charset="2"/>
              <a:buChar char="§"/>
            </a:pPr>
            <a:r>
              <a:rPr lang="it-IT" sz="2900" dirty="0" smtClean="0">
                <a:latin typeface="Times New Roman" pitchFamily="18" charset="0"/>
                <a:cs typeface="Times New Roman" pitchFamily="18" charset="0"/>
              </a:rPr>
              <a:t>gravi esigenze di salute del docente che risultino da certificazione sanitaria;</a:t>
            </a:r>
          </a:p>
          <a:p>
            <a:pPr lvl="1">
              <a:lnSpc>
                <a:spcPct val="160000"/>
              </a:lnSpc>
              <a:buFont typeface="Wingdings" pitchFamily="2" charset="2"/>
              <a:buChar char="§"/>
            </a:pPr>
            <a:r>
              <a:rPr lang="it-IT" sz="2900" dirty="0" smtClean="0">
                <a:latin typeface="Times New Roman" pitchFamily="18" charset="0"/>
                <a:cs typeface="Times New Roman" pitchFamily="18" charset="0"/>
              </a:rPr>
              <a:t>se si rientra in una delle precedenze previste dall’art 8.</a:t>
            </a:r>
          </a:p>
          <a:p>
            <a:endParaRPr lang="it-IT" dirty="0" smtClean="0"/>
          </a:p>
        </p:txBody>
      </p:sp>
      <p:sp>
        <p:nvSpPr>
          <p:cNvPr id="3" name="Titolo 2"/>
          <p:cNvSpPr>
            <a:spLocks noGrp="1"/>
          </p:cNvSpPr>
          <p:nvPr>
            <p:ph type="title"/>
          </p:nvPr>
        </p:nvSpPr>
        <p:spPr>
          <a:xfrm>
            <a:off x="457200" y="764704"/>
            <a:ext cx="8229600" cy="652934"/>
          </a:xfrm>
        </p:spPr>
        <p:txBody>
          <a:bodyPr>
            <a:noAutofit/>
          </a:bodyPr>
          <a:lstStyle/>
          <a:p>
            <a:pPr algn="ctr" fontAlgn="auto">
              <a:spcAft>
                <a:spcPts val="0"/>
              </a:spcAft>
              <a:defRPr/>
            </a:pPr>
            <a:r>
              <a:rPr lang="it-IT" sz="2400" dirty="0" smtClean="0">
                <a:latin typeface="Engravers MT" pitchFamily="18" charset="0"/>
              </a:rPr>
              <a:t>Motivi per cui è possibile chiedere </a:t>
            </a:r>
            <a:br>
              <a:rPr lang="it-IT" sz="2400" dirty="0" smtClean="0">
                <a:latin typeface="Engravers MT" pitchFamily="18" charset="0"/>
              </a:rPr>
            </a:br>
            <a:r>
              <a:rPr lang="it-IT" sz="2400" dirty="0" smtClean="0">
                <a:latin typeface="Engravers MT" pitchFamily="18" charset="0"/>
              </a:rPr>
              <a:t>l’assegnazione provvisoria</a:t>
            </a:r>
            <a:endParaRPr lang="it-IT" sz="2400" dirty="0">
              <a:latin typeface="Engravers MT" pitchFamily="18" charset="0"/>
              <a:cs typeface="Times New Roman" pitchFamily="18" charset="0"/>
            </a:endParaRPr>
          </a:p>
        </p:txBody>
      </p:sp>
      <p:pic>
        <p:nvPicPr>
          <p:cNvPr id="4" name="Immagine 7" descr="testata_web_uilscuola ritagliata.jpg"/>
          <p:cNvPicPr>
            <a:picLocks noChangeAspect="1"/>
          </p:cNvPicPr>
          <p:nvPr/>
        </p:nvPicPr>
        <p:blipFill>
          <a:blip r:embed="rId2" cstate="print"/>
          <a:srcRect/>
          <a:stretch>
            <a:fillRect/>
          </a:stretch>
        </p:blipFill>
        <p:spPr bwMode="auto">
          <a:xfrm>
            <a:off x="7164288" y="5949280"/>
            <a:ext cx="1843088" cy="757237"/>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iale">
  <a:themeElements>
    <a:clrScheme name="Vial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Vial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Vial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322</TotalTime>
  <Words>1466</Words>
  <Application>Microsoft Office PowerPoint</Application>
  <PresentationFormat>Presentazione su schermo (4:3)</PresentationFormat>
  <Paragraphs>166</Paragraphs>
  <Slides>21</Slides>
  <Notes>0</Notes>
  <HiddenSlides>0</HiddenSlides>
  <MMClips>0</MMClips>
  <ScaleCrop>false</ScaleCrop>
  <HeadingPairs>
    <vt:vector size="4" baseType="variant">
      <vt:variant>
        <vt:lpstr>Tema</vt:lpstr>
      </vt:variant>
      <vt:variant>
        <vt:i4>1</vt:i4>
      </vt:variant>
      <vt:variant>
        <vt:lpstr>Titoli diapositive</vt:lpstr>
      </vt:variant>
      <vt:variant>
        <vt:i4>21</vt:i4>
      </vt:variant>
    </vt:vector>
  </HeadingPairs>
  <TitlesOfParts>
    <vt:vector size="22" baseType="lpstr">
      <vt:lpstr>Viale</vt:lpstr>
      <vt:lpstr>ASSEGNAZIONI UTILIZZAZIONI  2016-2017</vt:lpstr>
      <vt:lpstr>Cosa sono le domande  di assegnazione provvisoria  e di utilizzazione</vt:lpstr>
      <vt:lpstr>Le scadenze</vt:lpstr>
      <vt:lpstr>Avvio delle operazioni</vt:lpstr>
      <vt:lpstr>Modalità di inoltro  della domanda</vt:lpstr>
      <vt:lpstr>Altri casi di inoltro  in modalità cartacea</vt:lpstr>
      <vt:lpstr>Destinatari dell’inoltro  della domanda</vt:lpstr>
      <vt:lpstr>cosa occorre  per l’inoltro online</vt:lpstr>
      <vt:lpstr>Motivi per cui è possibile chiedere  l’assegnazione provvisoria</vt:lpstr>
      <vt:lpstr>Personale assunto in ruolo l’1/9/2015  che non ha svolto l’anno di prova</vt:lpstr>
      <vt:lpstr>Assegnazione per un altro ruolo o per altro grado di scuola</vt:lpstr>
      <vt:lpstr>Titolarità su posti di sostegno e richiesta di assegnazione su posto comune</vt:lpstr>
      <vt:lpstr>Numero di province</vt:lpstr>
      <vt:lpstr>Assegnazione provvisoria per scuole dello stesso comune di titolarità o di ambito</vt:lpstr>
      <vt:lpstr>Chi può inoltrare domanda di utilizzazione</vt:lpstr>
      <vt:lpstr>Utilizzazione interprovinciale</vt:lpstr>
      <vt:lpstr> Calcolo del punteggio dell’utilizzazione </vt:lpstr>
      <vt:lpstr>Allegati nella domanda online</vt:lpstr>
      <vt:lpstr>Allegati per le assegnazioni provvisorie </vt:lpstr>
      <vt:lpstr> Allegati per le utilizzazioni </vt:lpstr>
      <vt:lpstr> Quante sedi si potranno esprimere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ospite</dc:creator>
  <cp:lastModifiedBy>UIL SCUOLA</cp:lastModifiedBy>
  <cp:revision>38</cp:revision>
  <cp:lastPrinted>2016-07-28T07:39:40Z</cp:lastPrinted>
  <dcterms:created xsi:type="dcterms:W3CDTF">2016-02-15T10:15:29Z</dcterms:created>
  <dcterms:modified xsi:type="dcterms:W3CDTF">2016-07-28T07:40:27Z</dcterms:modified>
</cp:coreProperties>
</file>